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50"/>
  </p:notesMasterIdLst>
  <p:handoutMasterIdLst>
    <p:handoutMasterId r:id="rId51"/>
  </p:handoutMasterIdLst>
  <p:sldIdLst>
    <p:sldId id="295" r:id="rId2"/>
    <p:sldId id="279" r:id="rId3"/>
    <p:sldId id="257" r:id="rId4"/>
    <p:sldId id="283" r:id="rId5"/>
    <p:sldId id="296" r:id="rId6"/>
    <p:sldId id="297" r:id="rId7"/>
    <p:sldId id="298" r:id="rId8"/>
    <p:sldId id="299" r:id="rId9"/>
    <p:sldId id="277" r:id="rId10"/>
    <p:sldId id="280" r:id="rId11"/>
    <p:sldId id="281" r:id="rId12"/>
    <p:sldId id="282" r:id="rId13"/>
    <p:sldId id="284" r:id="rId14"/>
    <p:sldId id="285" r:id="rId15"/>
    <p:sldId id="286" r:id="rId16"/>
    <p:sldId id="287" r:id="rId17"/>
    <p:sldId id="319" r:id="rId18"/>
    <p:sldId id="288" r:id="rId19"/>
    <p:sldId id="320" r:id="rId20"/>
    <p:sldId id="304" r:id="rId21"/>
    <p:sldId id="289" r:id="rId22"/>
    <p:sldId id="300" r:id="rId23"/>
    <p:sldId id="301" r:id="rId24"/>
    <p:sldId id="303" r:id="rId25"/>
    <p:sldId id="305" r:id="rId26"/>
    <p:sldId id="302" r:id="rId27"/>
    <p:sldId id="308" r:id="rId28"/>
    <p:sldId id="306" r:id="rId29"/>
    <p:sldId id="309" r:id="rId30"/>
    <p:sldId id="307" r:id="rId31"/>
    <p:sldId id="310" r:id="rId32"/>
    <p:sldId id="311" r:id="rId33"/>
    <p:sldId id="312" r:id="rId34"/>
    <p:sldId id="313" r:id="rId35"/>
    <p:sldId id="314" r:id="rId36"/>
    <p:sldId id="315" r:id="rId37"/>
    <p:sldId id="316" r:id="rId38"/>
    <p:sldId id="317" r:id="rId39"/>
    <p:sldId id="334" r:id="rId40"/>
    <p:sldId id="323" r:id="rId41"/>
    <p:sldId id="327" r:id="rId42"/>
    <p:sldId id="328" r:id="rId43"/>
    <p:sldId id="321" r:id="rId44"/>
    <p:sldId id="324" r:id="rId45"/>
    <p:sldId id="329" r:id="rId46"/>
    <p:sldId id="331" r:id="rId47"/>
    <p:sldId id="333" r:id="rId48"/>
    <p:sldId id="318" r:id="rId4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D9D9FF"/>
    <a:srgbClr val="FFCCFF"/>
    <a:srgbClr val="EBEBFF"/>
    <a:srgbClr val="CCECFF"/>
    <a:srgbClr val="FCCDB6"/>
    <a:srgbClr val="CCCCFF"/>
    <a:srgbClr val="0074AF"/>
    <a:srgbClr val="0045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030B9-8164-F5DD-05AA-610459349700}" v="36" dt="2024-10-04T16:13:06.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16f111210b5f8d2d66980a9e70ae9d4cc6d2c2bba71e05056afccd7925506e7::" providerId="AD" clId="Web-{7D066702-7892-E11C-0215-8E5FF9DE37F8}"/>
    <pc:docChg chg="addSld delSld">
      <pc:chgData name="Guest User" userId="S::urn:spo:anon#716f111210b5f8d2d66980a9e70ae9d4cc6d2c2bba71e05056afccd7925506e7::" providerId="AD" clId="Web-{7D066702-7892-E11C-0215-8E5FF9DE37F8}" dt="2024-09-24T02:55:31.799" v="5"/>
      <pc:docMkLst>
        <pc:docMk/>
      </pc:docMkLst>
      <pc:sldChg chg="add">
        <pc:chgData name="Guest User" userId="S::urn:spo:anon#716f111210b5f8d2d66980a9e70ae9d4cc6d2c2bba71e05056afccd7925506e7::" providerId="AD" clId="Web-{7D066702-7892-E11C-0215-8E5FF9DE37F8}" dt="2024-09-24T02:54:07.186" v="2"/>
        <pc:sldMkLst>
          <pc:docMk/>
          <pc:sldMk cId="1005854498" sldId="257"/>
        </pc:sldMkLst>
      </pc:sldChg>
      <pc:sldChg chg="add del">
        <pc:chgData name="Guest User" userId="S::urn:spo:anon#716f111210b5f8d2d66980a9e70ae9d4cc6d2c2bba71e05056afccd7925506e7::" providerId="AD" clId="Web-{7D066702-7892-E11C-0215-8E5FF9DE37F8}" dt="2024-09-24T02:55:31.799" v="5"/>
        <pc:sldMkLst>
          <pc:docMk/>
          <pc:sldMk cId="14712248" sldId="334"/>
        </pc:sldMkLst>
      </pc:sldChg>
      <pc:sldChg chg="new del">
        <pc:chgData name="Guest User" userId="S::urn:spo:anon#716f111210b5f8d2d66980a9e70ae9d4cc6d2c2bba71e05056afccd7925506e7::" providerId="AD" clId="Web-{7D066702-7892-E11C-0215-8E5FF9DE37F8}" dt="2024-09-24T02:49:31.957" v="1"/>
        <pc:sldMkLst>
          <pc:docMk/>
          <pc:sldMk cId="147737221" sldId="334"/>
        </pc:sldMkLst>
      </pc:sldChg>
    </pc:docChg>
  </pc:docChgLst>
  <pc:docChgLst>
    <pc:chgData name="Tô Đức Khánh" userId="63f1ca3e-aa8b-4194-bbd2-a5ca44161383" providerId="ADAL" clId="{15FCECAF-C29A-48E9-922D-AB426B287878}"/>
    <pc:docChg chg="undo custSel modSld">
      <pc:chgData name="Tô Đức Khánh" userId="63f1ca3e-aa8b-4194-bbd2-a5ca44161383" providerId="ADAL" clId="{15FCECAF-C29A-48E9-922D-AB426B287878}" dt="2024-09-24T11:48:52.413" v="170" actId="14100"/>
      <pc:docMkLst>
        <pc:docMk/>
      </pc:docMkLst>
      <pc:sldChg chg="modSp mod">
        <pc:chgData name="Tô Đức Khánh" userId="63f1ca3e-aa8b-4194-bbd2-a5ca44161383" providerId="ADAL" clId="{15FCECAF-C29A-48E9-922D-AB426B287878}" dt="2024-09-24T11:34:20.038" v="27" actId="14100"/>
        <pc:sldMkLst>
          <pc:docMk/>
          <pc:sldMk cId="1005854498" sldId="257"/>
        </pc:sldMkLst>
        <pc:spChg chg="mod">
          <ac:chgData name="Tô Đức Khánh" userId="63f1ca3e-aa8b-4194-bbd2-a5ca44161383" providerId="ADAL" clId="{15FCECAF-C29A-48E9-922D-AB426B287878}" dt="2024-09-24T11:33:27.230" v="1" actId="14100"/>
          <ac:spMkLst>
            <pc:docMk/>
            <pc:sldMk cId="1005854498" sldId="257"/>
            <ac:spMk id="16" creationId="{00000000-0000-0000-0000-000000000000}"/>
          </ac:spMkLst>
        </pc:spChg>
        <pc:grpChg chg="mod">
          <ac:chgData name="Tô Đức Khánh" userId="63f1ca3e-aa8b-4194-bbd2-a5ca44161383" providerId="ADAL" clId="{15FCECAF-C29A-48E9-922D-AB426B287878}" dt="2024-09-24T11:34:20.038" v="27" actId="14100"/>
          <ac:grpSpMkLst>
            <pc:docMk/>
            <pc:sldMk cId="1005854498" sldId="257"/>
            <ac:grpSpMk id="8" creationId="{00000000-0000-0000-0000-000000000000}"/>
          </ac:grpSpMkLst>
        </pc:grpChg>
      </pc:sldChg>
      <pc:sldChg chg="modSp mod">
        <pc:chgData name="Tô Đức Khánh" userId="63f1ca3e-aa8b-4194-bbd2-a5ca44161383" providerId="ADAL" clId="{15FCECAF-C29A-48E9-922D-AB426B287878}" dt="2024-09-24T11:35:38.328" v="41" actId="1037"/>
        <pc:sldMkLst>
          <pc:docMk/>
          <pc:sldMk cId="1019813843" sldId="277"/>
        </pc:sldMkLst>
        <pc:picChg chg="mod">
          <ac:chgData name="Tô Đức Khánh" userId="63f1ca3e-aa8b-4194-bbd2-a5ca44161383" providerId="ADAL" clId="{15FCECAF-C29A-48E9-922D-AB426B287878}" dt="2024-09-24T11:35:38.328" v="41" actId="1037"/>
          <ac:picMkLst>
            <pc:docMk/>
            <pc:sldMk cId="1019813843" sldId="277"/>
            <ac:picMk id="56" creationId="{E7BBB987-99C4-4507-A2F1-5219BA02C0C1}"/>
          </ac:picMkLst>
        </pc:picChg>
      </pc:sldChg>
      <pc:sldChg chg="modSp mod">
        <pc:chgData name="Tô Đức Khánh" userId="63f1ca3e-aa8b-4194-bbd2-a5ca44161383" providerId="ADAL" clId="{15FCECAF-C29A-48E9-922D-AB426B287878}" dt="2024-09-24T11:35:43.234" v="42" actId="14100"/>
        <pc:sldMkLst>
          <pc:docMk/>
          <pc:sldMk cId="2009578139" sldId="280"/>
        </pc:sldMkLst>
        <pc:picChg chg="mod">
          <ac:chgData name="Tô Đức Khánh" userId="63f1ca3e-aa8b-4194-bbd2-a5ca44161383" providerId="ADAL" clId="{15FCECAF-C29A-48E9-922D-AB426B287878}" dt="2024-09-24T11:35:43.234" v="42" actId="14100"/>
          <ac:picMkLst>
            <pc:docMk/>
            <pc:sldMk cId="2009578139" sldId="280"/>
            <ac:picMk id="5" creationId="{1BE87D88-A84A-4BAF-A52C-D8F29E490B7A}"/>
          </ac:picMkLst>
        </pc:picChg>
      </pc:sldChg>
      <pc:sldChg chg="modSp mod">
        <pc:chgData name="Tô Đức Khánh" userId="63f1ca3e-aa8b-4194-bbd2-a5ca44161383" providerId="ADAL" clId="{15FCECAF-C29A-48E9-922D-AB426B287878}" dt="2024-09-24T11:36:18.037" v="44" actId="14100"/>
        <pc:sldMkLst>
          <pc:docMk/>
          <pc:sldMk cId="3820097701" sldId="284"/>
        </pc:sldMkLst>
        <pc:grpChg chg="mod">
          <ac:chgData name="Tô Đức Khánh" userId="63f1ca3e-aa8b-4194-bbd2-a5ca44161383" providerId="ADAL" clId="{15FCECAF-C29A-48E9-922D-AB426B287878}" dt="2024-09-24T11:36:18.037" v="44" actId="14100"/>
          <ac:grpSpMkLst>
            <pc:docMk/>
            <pc:sldMk cId="3820097701" sldId="284"/>
            <ac:grpSpMk id="17" creationId="{B31A7F09-BB0C-4901-AA81-F92E7ABD6499}"/>
          </ac:grpSpMkLst>
        </pc:grpChg>
      </pc:sldChg>
      <pc:sldChg chg="modSp mod">
        <pc:chgData name="Tô Đức Khánh" userId="63f1ca3e-aa8b-4194-bbd2-a5ca44161383" providerId="ADAL" clId="{15FCECAF-C29A-48E9-922D-AB426B287878}" dt="2024-09-24T11:42:27.832" v="151" actId="1036"/>
        <pc:sldMkLst>
          <pc:docMk/>
          <pc:sldMk cId="3232685086" sldId="321"/>
        </pc:sldMkLst>
        <pc:picChg chg="mod">
          <ac:chgData name="Tô Đức Khánh" userId="63f1ca3e-aa8b-4194-bbd2-a5ca44161383" providerId="ADAL" clId="{15FCECAF-C29A-48E9-922D-AB426B287878}" dt="2024-09-24T11:42:27.832" v="151" actId="1036"/>
          <ac:picMkLst>
            <pc:docMk/>
            <pc:sldMk cId="3232685086" sldId="321"/>
            <ac:picMk id="4" creationId="{4A6BE1B0-8C6D-DFAB-3E65-6F2D23535C79}"/>
          </ac:picMkLst>
        </pc:picChg>
      </pc:sldChg>
      <pc:sldChg chg="modSp mod">
        <pc:chgData name="Tô Đức Khánh" userId="63f1ca3e-aa8b-4194-bbd2-a5ca44161383" providerId="ADAL" clId="{15FCECAF-C29A-48E9-922D-AB426B287878}" dt="2024-09-24T11:41:07.045" v="97" actId="120"/>
        <pc:sldMkLst>
          <pc:docMk/>
          <pc:sldMk cId="2243878953" sldId="323"/>
        </pc:sldMkLst>
        <pc:spChg chg="mod">
          <ac:chgData name="Tô Đức Khánh" userId="63f1ca3e-aa8b-4194-bbd2-a5ca44161383" providerId="ADAL" clId="{15FCECAF-C29A-48E9-922D-AB426B287878}" dt="2024-09-24T11:41:07.045" v="97" actId="120"/>
          <ac:spMkLst>
            <pc:docMk/>
            <pc:sldMk cId="2243878953" sldId="323"/>
            <ac:spMk id="8" creationId="{00598FD1-80FF-DFB4-B6E2-349D1AA48556}"/>
          </ac:spMkLst>
        </pc:spChg>
      </pc:sldChg>
      <pc:sldChg chg="modSp mod">
        <pc:chgData name="Tô Đức Khánh" userId="63f1ca3e-aa8b-4194-bbd2-a5ca44161383" providerId="ADAL" clId="{15FCECAF-C29A-48E9-922D-AB426B287878}" dt="2024-09-24T11:43:29.092" v="160" actId="14100"/>
        <pc:sldMkLst>
          <pc:docMk/>
          <pc:sldMk cId="685364103" sldId="324"/>
        </pc:sldMkLst>
        <pc:picChg chg="mod">
          <ac:chgData name="Tô Đức Khánh" userId="63f1ca3e-aa8b-4194-bbd2-a5ca44161383" providerId="ADAL" clId="{15FCECAF-C29A-48E9-922D-AB426B287878}" dt="2024-09-24T11:43:29.092" v="160" actId="14100"/>
          <ac:picMkLst>
            <pc:docMk/>
            <pc:sldMk cId="685364103" sldId="324"/>
            <ac:picMk id="6" creationId="{FFD3CCBD-0115-5407-A769-5D81FFD6FB16}"/>
          </ac:picMkLst>
        </pc:picChg>
      </pc:sldChg>
      <pc:sldChg chg="modSp mod">
        <pc:chgData name="Tô Đức Khánh" userId="63f1ca3e-aa8b-4194-bbd2-a5ca44161383" providerId="ADAL" clId="{15FCECAF-C29A-48E9-922D-AB426B287878}" dt="2024-09-24T11:41:56.250" v="138" actId="1038"/>
        <pc:sldMkLst>
          <pc:docMk/>
          <pc:sldMk cId="2503099228" sldId="328"/>
        </pc:sldMkLst>
        <pc:spChg chg="mod">
          <ac:chgData name="Tô Đức Khánh" userId="63f1ca3e-aa8b-4194-bbd2-a5ca44161383" providerId="ADAL" clId="{15FCECAF-C29A-48E9-922D-AB426B287878}" dt="2024-09-24T11:41:49.257" v="127" actId="1037"/>
          <ac:spMkLst>
            <pc:docMk/>
            <pc:sldMk cId="2503099228" sldId="328"/>
            <ac:spMk id="10" creationId="{99E8022E-2045-B27E-CA56-236448A75CB1}"/>
          </ac:spMkLst>
        </pc:spChg>
        <pc:picChg chg="mod">
          <ac:chgData name="Tô Đức Khánh" userId="63f1ca3e-aa8b-4194-bbd2-a5ca44161383" providerId="ADAL" clId="{15FCECAF-C29A-48E9-922D-AB426B287878}" dt="2024-09-24T11:41:42.782" v="114" actId="1037"/>
          <ac:picMkLst>
            <pc:docMk/>
            <pc:sldMk cId="2503099228" sldId="328"/>
            <ac:picMk id="6" creationId="{06E9D060-E9B7-6AF0-A1FB-319DF7DC4306}"/>
          </ac:picMkLst>
        </pc:picChg>
        <pc:picChg chg="mod">
          <ac:chgData name="Tô Đức Khánh" userId="63f1ca3e-aa8b-4194-bbd2-a5ca44161383" providerId="ADAL" clId="{15FCECAF-C29A-48E9-922D-AB426B287878}" dt="2024-09-24T11:41:56.250" v="138" actId="1038"/>
          <ac:picMkLst>
            <pc:docMk/>
            <pc:sldMk cId="2503099228" sldId="328"/>
            <ac:picMk id="9" creationId="{878BB299-9A19-DBEE-F143-B847A42E0B25}"/>
          </ac:picMkLst>
        </pc:picChg>
      </pc:sldChg>
      <pc:sldChg chg="modSp mod">
        <pc:chgData name="Tô Đức Khánh" userId="63f1ca3e-aa8b-4194-bbd2-a5ca44161383" providerId="ADAL" clId="{15FCECAF-C29A-48E9-922D-AB426B287878}" dt="2024-09-24T11:44:56.483" v="169" actId="1076"/>
        <pc:sldMkLst>
          <pc:docMk/>
          <pc:sldMk cId="2199720045" sldId="329"/>
        </pc:sldMkLst>
        <pc:spChg chg="mod">
          <ac:chgData name="Tô Đức Khánh" userId="63f1ca3e-aa8b-4194-bbd2-a5ca44161383" providerId="ADAL" clId="{15FCECAF-C29A-48E9-922D-AB426B287878}" dt="2024-09-24T11:44:56.483" v="169" actId="1076"/>
          <ac:spMkLst>
            <pc:docMk/>
            <pc:sldMk cId="2199720045" sldId="329"/>
            <ac:spMk id="4" creationId="{C8C27A14-231D-972D-E0BE-F85AE8790721}"/>
          </ac:spMkLst>
        </pc:spChg>
      </pc:sldChg>
      <pc:sldChg chg="modSp mod">
        <pc:chgData name="Tô Đức Khánh" userId="63f1ca3e-aa8b-4194-bbd2-a5ca44161383" providerId="ADAL" clId="{15FCECAF-C29A-48E9-922D-AB426B287878}" dt="2024-09-24T11:48:52.413" v="170" actId="14100"/>
        <pc:sldMkLst>
          <pc:docMk/>
          <pc:sldMk cId="882477919" sldId="333"/>
        </pc:sldMkLst>
        <pc:picChg chg="mod">
          <ac:chgData name="Tô Đức Khánh" userId="63f1ca3e-aa8b-4194-bbd2-a5ca44161383" providerId="ADAL" clId="{15FCECAF-C29A-48E9-922D-AB426B287878}" dt="2024-09-24T11:48:52.413" v="170" actId="14100"/>
          <ac:picMkLst>
            <pc:docMk/>
            <pc:sldMk cId="882477919" sldId="333"/>
            <ac:picMk id="4" creationId="{87CF2D26-0B65-E7A8-CBEF-36E744790C22}"/>
          </ac:picMkLst>
        </pc:picChg>
      </pc:sldChg>
      <pc:sldChg chg="modSp mod">
        <pc:chgData name="Tô Đức Khánh" userId="63f1ca3e-aa8b-4194-bbd2-a5ca44161383" providerId="ADAL" clId="{15FCECAF-C29A-48E9-922D-AB426B287878}" dt="2024-09-24T11:38:14.115" v="65" actId="14100"/>
        <pc:sldMkLst>
          <pc:docMk/>
          <pc:sldMk cId="14712248" sldId="334"/>
        </pc:sldMkLst>
        <pc:spChg chg="mod">
          <ac:chgData name="Tô Đức Khánh" userId="63f1ca3e-aa8b-4194-bbd2-a5ca44161383" providerId="ADAL" clId="{15FCECAF-C29A-48E9-922D-AB426B287878}" dt="2024-09-24T11:38:14.115" v="65" actId="14100"/>
          <ac:spMkLst>
            <pc:docMk/>
            <pc:sldMk cId="14712248" sldId="334"/>
            <ac:spMk id="16" creationId="{00000000-0000-0000-0000-000000000000}"/>
          </ac:spMkLst>
        </pc:spChg>
        <pc:grpChg chg="mod">
          <ac:chgData name="Tô Đức Khánh" userId="63f1ca3e-aa8b-4194-bbd2-a5ca44161383" providerId="ADAL" clId="{15FCECAF-C29A-48E9-922D-AB426B287878}" dt="2024-09-24T11:38:07.139" v="64" actId="14100"/>
          <ac:grpSpMkLst>
            <pc:docMk/>
            <pc:sldMk cId="14712248" sldId="334"/>
            <ac:grpSpMk id="8" creationId="{00000000-0000-0000-0000-000000000000}"/>
          </ac:grpSpMkLst>
        </pc:grpChg>
      </pc:sldChg>
    </pc:docChg>
  </pc:docChgLst>
  <pc:docChgLst>
    <pc:chgData name="NGUYỄN HUY QUANG" userId="S::23c01038@student.hcmus.edu.vn::ccda0267-1e67-45cc-bf93-597f4f63d353" providerId="AD" clId="Web-{749D401D-BD48-5195-0CCF-AFB0B049FF04}"/>
    <pc:docChg chg="modSld">
      <pc:chgData name="NGUYỄN HUY QUANG" userId="S::23c01038@student.hcmus.edu.vn::ccda0267-1e67-45cc-bf93-597f4f63d353" providerId="AD" clId="Web-{749D401D-BD48-5195-0CCF-AFB0B049FF04}" dt="2024-09-28T14:45:57.339" v="28" actId="20577"/>
      <pc:docMkLst>
        <pc:docMk/>
      </pc:docMkLst>
      <pc:sldChg chg="modSp">
        <pc:chgData name="NGUYỄN HUY QUANG" userId="S::23c01038@student.hcmus.edu.vn::ccda0267-1e67-45cc-bf93-597f4f63d353" providerId="AD" clId="Web-{749D401D-BD48-5195-0CCF-AFB0B049FF04}" dt="2024-09-28T14:45:57.339" v="28" actId="20577"/>
        <pc:sldMkLst>
          <pc:docMk/>
          <pc:sldMk cId="14712248" sldId="334"/>
        </pc:sldMkLst>
        <pc:spChg chg="mod">
          <ac:chgData name="NGUYỄN HUY QUANG" userId="S::23c01038@student.hcmus.edu.vn::ccda0267-1e67-45cc-bf93-597f4f63d353" providerId="AD" clId="Web-{749D401D-BD48-5195-0CCF-AFB0B049FF04}" dt="2024-09-28T14:45:49.167" v="13" actId="20577"/>
          <ac:spMkLst>
            <pc:docMk/>
            <pc:sldMk cId="14712248" sldId="334"/>
            <ac:spMk id="42" creationId="{657A5BAC-F68B-4AB4-88C2-2980C2A9CD9B}"/>
          </ac:spMkLst>
        </pc:spChg>
        <pc:spChg chg="mod">
          <ac:chgData name="NGUYỄN HUY QUANG" userId="S::23c01038@student.hcmus.edu.vn::ccda0267-1e67-45cc-bf93-597f4f63d353" providerId="AD" clId="Web-{749D401D-BD48-5195-0CCF-AFB0B049FF04}" dt="2024-09-28T14:45:57.339" v="28" actId="20577"/>
          <ac:spMkLst>
            <pc:docMk/>
            <pc:sldMk cId="14712248" sldId="334"/>
            <ac:spMk id="46" creationId="{AA0F39F9-7E23-4111-9548-F3368047EE95}"/>
          </ac:spMkLst>
        </pc:spChg>
      </pc:sldChg>
    </pc:docChg>
  </pc:docChgLst>
  <pc:docChgLst>
    <pc:chgData name="Guest User" userId="S::urn:spo:anon#716f111210b5f8d2d66980a9e70ae9d4cc6d2c2bba71e05056afccd7925506e7::" providerId="AD" clId="Web-{86F030B9-8164-F5DD-05AA-610459349700}"/>
    <pc:docChg chg="modSld">
      <pc:chgData name="Guest User" userId="S::urn:spo:anon#716f111210b5f8d2d66980a9e70ae9d4cc6d2c2bba71e05056afccd7925506e7::" providerId="AD" clId="Web-{86F030B9-8164-F5DD-05AA-610459349700}" dt="2024-10-04T16:13:06.097" v="24"/>
      <pc:docMkLst>
        <pc:docMk/>
      </pc:docMkLst>
      <pc:sldChg chg="addSp delSp modSp">
        <pc:chgData name="Guest User" userId="S::urn:spo:anon#716f111210b5f8d2d66980a9e70ae9d4cc6d2c2bba71e05056afccd7925506e7::" providerId="AD" clId="Web-{86F030B9-8164-F5DD-05AA-610459349700}" dt="2024-10-04T16:13:06.097" v="24"/>
        <pc:sldMkLst>
          <pc:docMk/>
          <pc:sldMk cId="304955397" sldId="289"/>
        </pc:sldMkLst>
        <pc:spChg chg="add del mod">
          <ac:chgData name="Guest User" userId="S::urn:spo:anon#716f111210b5f8d2d66980a9e70ae9d4cc6d2c2bba71e05056afccd7925506e7::" providerId="AD" clId="Web-{86F030B9-8164-F5DD-05AA-610459349700}" dt="2024-10-04T16:13:06.097" v="24"/>
          <ac:spMkLst>
            <pc:docMk/>
            <pc:sldMk cId="304955397" sldId="289"/>
            <ac:spMk id="4" creationId="{1CAF35AA-48AA-0B31-81CB-E08F0FD73BDF}"/>
          </ac:spMkLst>
        </pc:spChg>
      </pc:sldChg>
      <pc:sldChg chg="addSp delSp modSp">
        <pc:chgData name="Guest User" userId="S::urn:spo:anon#716f111210b5f8d2d66980a9e70ae9d4cc6d2c2bba71e05056afccd7925506e7::" providerId="AD" clId="Web-{86F030B9-8164-F5DD-05AA-610459349700}" dt="2024-10-04T16:12:58.659" v="23"/>
        <pc:sldMkLst>
          <pc:docMk/>
          <pc:sldMk cId="2615004348" sldId="310"/>
        </pc:sldMkLst>
        <pc:spChg chg="add del mod">
          <ac:chgData name="Guest User" userId="S::urn:spo:anon#716f111210b5f8d2d66980a9e70ae9d4cc6d2c2bba71e05056afccd7925506e7::" providerId="AD" clId="Web-{86F030B9-8164-F5DD-05AA-610459349700}" dt="2024-10-04T16:12:58.659" v="23"/>
          <ac:spMkLst>
            <pc:docMk/>
            <pc:sldMk cId="2615004348" sldId="310"/>
            <ac:spMk id="6" creationId="{91DBBDFB-4F13-0301-20AA-C7C21ADF80E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10/4/2024</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10/4/2024</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a16="http://schemas.microsoft.com/office/drawing/2014/main" id="{011B0CED-3A92-43B0-A3DE-C37B6408D9DB}"/>
              </a:ext>
            </a:extLst>
          </p:cNvPr>
          <p:cNvSpPr txBox="1"/>
          <p:nvPr userDrawn="1"/>
        </p:nvSpPr>
        <p:spPr>
          <a:xfrm>
            <a:off x="329642" y="4267687"/>
            <a:ext cx="2664879" cy="329343"/>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Neal Creative  | click &amp; </a:t>
            </a:r>
            <a:r>
              <a:rPr kumimoji="0" lang="en-US" sz="1200" b="1" i="0" u="none" strike="noStrike" kern="0" cap="none" spc="0" normalizeH="0" baseline="0" noProof="0">
                <a:ln>
                  <a:noFill/>
                </a:ln>
                <a:effectLst/>
                <a:uLnTx/>
                <a:uFillTx/>
              </a:rPr>
              <a:t>Learn more</a:t>
            </a:r>
          </a:p>
        </p:txBody>
      </p:sp>
      <p:sp>
        <p:nvSpPr>
          <p:cNvPr id="10" name="TextBox 9">
            <a:extLst>
              <a:ext uri="{FF2B5EF4-FFF2-40B4-BE49-F238E27FC236}">
                <a16:creationId xmlns:a16="http://schemas.microsoft.com/office/drawing/2014/main" id="{0BEF3013-858C-4FFF-B19A-1F10A879C4E8}"/>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222153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12192000" cy="1050758"/>
          </a:xfrm>
          <a:prstGeom prst="rect">
            <a:avLst/>
          </a:prstGeom>
        </p:spPr>
        <p:txBody>
          <a:bodyPr vert="horz" lIns="457200" tIns="45720" rIns="457200" bIns="45720" rtlCol="0" anchor="ctr">
            <a:noAutofit/>
          </a:bodyPr>
          <a:lstStyle/>
          <a:p>
            <a:pPr lvl="0" algn="ctr" defTabSz="914400" rtl="0" eaLnBrk="1" latinLnBrk="0" hangingPunct="1">
              <a:lnSpc>
                <a:spcPct val="90000"/>
              </a:lnSpc>
              <a:spcBef>
                <a:spcPct val="0"/>
              </a:spcBef>
              <a:buNone/>
              <a:tabLst>
                <a:tab pos="10579100" algn="l"/>
              </a:tabLst>
            </a:pPr>
            <a:r>
              <a:rPr lang="en-US"/>
              <a:t>Click to edit Master title style</a:t>
            </a:r>
          </a:p>
        </p:txBody>
      </p:sp>
      <p:sp>
        <p:nvSpPr>
          <p:cNvPr id="3" name="Text Placeholder 2"/>
          <p:cNvSpPr>
            <a:spLocks noGrp="1"/>
          </p:cNvSpPr>
          <p:nvPr>
            <p:ph type="body" idx="1"/>
          </p:nvPr>
        </p:nvSpPr>
        <p:spPr>
          <a:xfrm>
            <a:off x="0" y="1275347"/>
            <a:ext cx="12192000" cy="1949765"/>
          </a:xfrm>
          <a:prstGeom prst="rect">
            <a:avLst/>
          </a:prstGeom>
        </p:spPr>
        <p:txBody>
          <a:bodyPr vert="horz" lIns="457200" tIns="45720" rIns="45720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188115" y="6316156"/>
            <a:ext cx="27432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7" r:id="rId4"/>
    <p:sldLayoutId id="2147483679" r:id="rId5"/>
  </p:sldLayoutIdLst>
  <p:hf hdr="0" dt="0"/>
  <p:txStyles>
    <p:title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85000"/>
              <a:lumOff val="15000"/>
            </a:schemeClr>
          </a:soli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500"/>
        </a:spcBef>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500"/>
        </a:spcBef>
        <a:spcAft>
          <a:spcPts val="1200"/>
        </a:spcAft>
        <a:buFont typeface="Arial" panose="020B0604020202020204" pitchFamily="34" charset="0"/>
        <a:buNone/>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9F8FC-6C2A-E5F6-210B-7963179138F6}"/>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3" name="Picture 2" descr="200+ ảnh làm slide PowerPoint cực đẹp, chuyên nghiệp không ...">
            <a:extLst>
              <a:ext uri="{FF2B5EF4-FFF2-40B4-BE49-F238E27FC236}">
                <a16:creationId xmlns:a16="http://schemas.microsoft.com/office/drawing/2014/main" id="{B85F8A08-CEC9-7590-9A84-6135FBE75441}"/>
              </a:ext>
            </a:extLst>
          </p:cNvPr>
          <p:cNvPicPr>
            <a:picLocks noChangeAspect="1"/>
          </p:cNvPicPr>
          <p:nvPr/>
        </p:nvPicPr>
        <p:blipFill>
          <a:blip r:embed="rId2"/>
          <a:stretch>
            <a:fillRect/>
          </a:stretch>
        </p:blipFill>
        <p:spPr>
          <a:xfrm>
            <a:off x="-4481" y="-95249"/>
            <a:ext cx="12200962" cy="6970057"/>
          </a:xfrm>
          <a:prstGeom prst="rect">
            <a:avLst/>
          </a:prstGeom>
        </p:spPr>
      </p:pic>
      <p:pic>
        <p:nvPicPr>
          <p:cNvPr id="5" name="Picture 4" descr="A yellow and grey sign with white squares and black text&#10;&#10;Description automatically generated">
            <a:extLst>
              <a:ext uri="{FF2B5EF4-FFF2-40B4-BE49-F238E27FC236}">
                <a16:creationId xmlns:a16="http://schemas.microsoft.com/office/drawing/2014/main" id="{6A0D3591-6EEC-8A21-920B-F22CF8344B3C}"/>
              </a:ext>
            </a:extLst>
          </p:cNvPr>
          <p:cNvPicPr>
            <a:picLocks noChangeAspect="1"/>
          </p:cNvPicPr>
          <p:nvPr/>
        </p:nvPicPr>
        <p:blipFill>
          <a:blip r:embed="rId3"/>
          <a:stretch>
            <a:fillRect/>
          </a:stretch>
        </p:blipFill>
        <p:spPr>
          <a:xfrm>
            <a:off x="651391" y="862853"/>
            <a:ext cx="10497012" cy="4784912"/>
          </a:xfrm>
          <a:prstGeom prst="rect">
            <a:avLst/>
          </a:prstGeom>
        </p:spPr>
      </p:pic>
      <p:sp>
        <p:nvSpPr>
          <p:cNvPr id="11" name="Rectangle 10" descr="TRỰC QUAN HÓA DỮ LIỆU VỚI​">
            <a:extLst>
              <a:ext uri="{FF2B5EF4-FFF2-40B4-BE49-F238E27FC236}">
                <a16:creationId xmlns:a16="http://schemas.microsoft.com/office/drawing/2014/main" id="{94968DA4-EDDC-6739-FAF8-EAA73ABD4F17}"/>
              </a:ext>
            </a:extLst>
          </p:cNvPr>
          <p:cNvSpPr/>
          <p:nvPr/>
        </p:nvSpPr>
        <p:spPr>
          <a:xfrm>
            <a:off x="652468" y="859971"/>
            <a:ext cx="8087001" cy="1030794"/>
          </a:xfrm>
          <a:prstGeom prst="rect">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4000" b="1">
              <a:solidFill>
                <a:schemeClr val="tx1"/>
              </a:solidFill>
              <a:latin typeface="Times New Roman"/>
              <a:cs typeface="Segoe UI"/>
            </a:endParaRPr>
          </a:p>
          <a:p>
            <a:pPr algn="ctr"/>
            <a:r>
              <a:rPr lang="en-US" sz="4000" b="1">
                <a:solidFill>
                  <a:schemeClr val="tx1"/>
                </a:solidFill>
                <a:latin typeface="Times New Roman"/>
                <a:cs typeface="Segoe UI"/>
              </a:rPr>
              <a:t>TRỰC QUAN HÓA DỮ LIỆU VỚI</a:t>
            </a:r>
            <a:endParaRPr lang="en-US" b="1">
              <a:solidFill>
                <a:schemeClr val="tx1"/>
              </a:solidFill>
              <a:latin typeface="Times New Roman"/>
              <a:cs typeface="Segoe UI"/>
            </a:endParaRPr>
          </a:p>
          <a:p>
            <a:pPr algn="ctr"/>
            <a:endParaRPr lang="en-US">
              <a:latin typeface="Times New Roman"/>
              <a:cs typeface="Segoe UI"/>
            </a:endParaRPr>
          </a:p>
        </p:txBody>
      </p:sp>
      <p:sp>
        <p:nvSpPr>
          <p:cNvPr id="12" name="Rectangle 11">
            <a:extLst>
              <a:ext uri="{FF2B5EF4-FFF2-40B4-BE49-F238E27FC236}">
                <a16:creationId xmlns:a16="http://schemas.microsoft.com/office/drawing/2014/main" id="{43B31C66-4811-DD23-805E-7988752A1DD6}"/>
              </a:ext>
            </a:extLst>
          </p:cNvPr>
          <p:cNvSpPr/>
          <p:nvPr/>
        </p:nvSpPr>
        <p:spPr>
          <a:xfrm>
            <a:off x="650307" y="3257304"/>
            <a:ext cx="5978758" cy="970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rtl="0"/>
            <a:r>
              <a:rPr lang="en-US" sz="2800" b="1">
                <a:solidFill>
                  <a:schemeClr val="tx1"/>
                </a:solidFill>
                <a:latin typeface="Times New Roman"/>
                <a:cs typeface="Times New Roman"/>
              </a:rPr>
              <a:t>​</a:t>
            </a:r>
          </a:p>
          <a:p>
            <a:pPr algn="ctr" rtl="0"/>
            <a:r>
              <a:rPr lang="en-US" sz="2800" b="1">
                <a:solidFill>
                  <a:schemeClr val="tx1"/>
                </a:solidFill>
                <a:latin typeface="Times New Roman"/>
                <a:cs typeface="Times New Roman"/>
              </a:rPr>
              <a:t>GV </a:t>
            </a:r>
            <a:r>
              <a:rPr lang="en-US" sz="2800" b="1" err="1">
                <a:solidFill>
                  <a:schemeClr val="tx1"/>
                </a:solidFill>
                <a:latin typeface="Times New Roman"/>
                <a:cs typeface="Times New Roman"/>
              </a:rPr>
              <a:t>phụ</a:t>
            </a:r>
            <a:r>
              <a:rPr lang="en-US" sz="2800" b="1">
                <a:solidFill>
                  <a:schemeClr val="tx1"/>
                </a:solidFill>
                <a:latin typeface="Times New Roman"/>
                <a:cs typeface="Times New Roman"/>
              </a:rPr>
              <a:t> </a:t>
            </a:r>
            <a:r>
              <a:rPr lang="en-US" sz="2800" b="1" err="1">
                <a:solidFill>
                  <a:schemeClr val="tx1"/>
                </a:solidFill>
                <a:latin typeface="Times New Roman"/>
                <a:cs typeface="Times New Roman"/>
              </a:rPr>
              <a:t>trách</a:t>
            </a:r>
            <a:r>
              <a:rPr lang="en-US" sz="2800" b="1">
                <a:solidFill>
                  <a:schemeClr val="tx1"/>
                </a:solidFill>
                <a:latin typeface="Times New Roman"/>
                <a:cs typeface="Times New Roman"/>
              </a:rPr>
              <a:t>: - Ngô Thị Ngọc Bích​</a:t>
            </a:r>
          </a:p>
          <a:p>
            <a:pPr algn="ctr"/>
            <a:r>
              <a:rPr lang="en-US" sz="2800" b="1">
                <a:solidFill>
                  <a:schemeClr val="tx1"/>
                </a:solidFill>
                <a:latin typeface="Times New Roman"/>
                <a:cs typeface="Times New Roman"/>
              </a:rPr>
              <a:t>                            - Nguyễn Huy Quang​</a:t>
            </a:r>
          </a:p>
          <a:p>
            <a:pPr algn="ctr" rtl="0"/>
            <a:r>
              <a:rPr lang="en-US" sz="2800" b="1">
                <a:solidFill>
                  <a:schemeClr val="tx1"/>
                </a:solidFill>
                <a:latin typeface="Times New Roman"/>
                <a:cs typeface="Times New Roman"/>
              </a:rPr>
              <a:t>​</a:t>
            </a:r>
          </a:p>
        </p:txBody>
      </p:sp>
    </p:spTree>
    <p:extLst>
      <p:ext uri="{BB962C8B-B14F-4D97-AF65-F5344CB8AC3E}">
        <p14:creationId xmlns:p14="http://schemas.microsoft.com/office/powerpoint/2010/main" val="74711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GIAO DIỆN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10</a:t>
            </a:fld>
            <a:endParaRPr lang="en-US"/>
          </a:p>
        </p:txBody>
      </p:sp>
      <p:pic>
        <p:nvPicPr>
          <p:cNvPr id="5" name="Picture 4">
            <a:extLst>
              <a:ext uri="{FF2B5EF4-FFF2-40B4-BE49-F238E27FC236}">
                <a16:creationId xmlns:a16="http://schemas.microsoft.com/office/drawing/2014/main" id="{1BE87D88-A84A-4BAF-A52C-D8F29E490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29" y="994298"/>
            <a:ext cx="10942735" cy="5863701"/>
          </a:xfrm>
          <a:prstGeom prst="rect">
            <a:avLst/>
          </a:prstGeom>
        </p:spPr>
      </p:pic>
    </p:spTree>
    <p:extLst>
      <p:ext uri="{BB962C8B-B14F-4D97-AF65-F5344CB8AC3E}">
        <p14:creationId xmlns:p14="http://schemas.microsoft.com/office/powerpoint/2010/main" val="200957813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GIAO DIỆN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latin typeface="Times New Roman"/>
                <a:cs typeface="Times New Roman"/>
              </a:rPr>
              <a:pPr/>
              <a:t>11</a:t>
            </a:fld>
            <a:endParaRPr lang="en-US">
              <a:latin typeface="Times New Roman"/>
              <a:cs typeface="Times New Roman"/>
            </a:endParaRPr>
          </a:p>
        </p:txBody>
      </p:sp>
      <p:pic>
        <p:nvPicPr>
          <p:cNvPr id="5" name="Picture 4">
            <a:extLst>
              <a:ext uri="{FF2B5EF4-FFF2-40B4-BE49-F238E27FC236}">
                <a16:creationId xmlns:a16="http://schemas.microsoft.com/office/drawing/2014/main" id="{1BE87D88-A84A-4BAF-A52C-D8F29E490B7A}"/>
              </a:ext>
            </a:extLst>
          </p:cNvPr>
          <p:cNvPicPr>
            <a:picLocks noChangeAspect="1"/>
          </p:cNvPicPr>
          <p:nvPr/>
        </p:nvPicPr>
        <p:blipFill rotWithShape="1">
          <a:blip r:embed="rId2">
            <a:extLst>
              <a:ext uri="{28A0092B-C50C-407E-A947-70E740481C1C}">
                <a14:useLocalDpi xmlns:a14="http://schemas.microsoft.com/office/drawing/2010/main" val="0"/>
              </a:ext>
            </a:extLst>
          </a:blip>
          <a:srcRect t="1" r="47450" b="-1210"/>
          <a:stretch/>
        </p:blipFill>
        <p:spPr>
          <a:xfrm>
            <a:off x="-2755" y="1012055"/>
            <a:ext cx="5681715" cy="5863701"/>
          </a:xfrm>
          <a:prstGeom prst="rect">
            <a:avLst/>
          </a:prstGeom>
        </p:spPr>
      </p:pic>
      <p:graphicFrame>
        <p:nvGraphicFramePr>
          <p:cNvPr id="4" name="Table 5">
            <a:extLst>
              <a:ext uri="{FF2B5EF4-FFF2-40B4-BE49-F238E27FC236}">
                <a16:creationId xmlns:a16="http://schemas.microsoft.com/office/drawing/2014/main" id="{73FAAEA1-CCC9-4557-9C9C-779A444FBD59}"/>
              </a:ext>
            </a:extLst>
          </p:cNvPr>
          <p:cNvGraphicFramePr>
            <a:graphicFrameLocks noGrp="1"/>
          </p:cNvGraphicFramePr>
          <p:nvPr>
            <p:extLst>
              <p:ext uri="{D42A27DB-BD31-4B8C-83A1-F6EECF244321}">
                <p14:modId xmlns:p14="http://schemas.microsoft.com/office/powerpoint/2010/main" val="706302164"/>
              </p:ext>
            </p:extLst>
          </p:nvPr>
        </p:nvGraphicFramePr>
        <p:xfrm>
          <a:off x="5684761" y="1016000"/>
          <a:ext cx="6115825" cy="5806579"/>
        </p:xfrm>
        <a:graphic>
          <a:graphicData uri="http://schemas.openxmlformats.org/drawingml/2006/table">
            <a:tbl>
              <a:tblPr firstRow="1" bandRow="1">
                <a:tableStyleId>{5940675A-B579-460E-94D1-54222C63F5DA}</a:tableStyleId>
              </a:tblPr>
              <a:tblGrid>
                <a:gridCol w="1895254">
                  <a:extLst>
                    <a:ext uri="{9D8B030D-6E8A-4147-A177-3AD203B41FA5}">
                      <a16:colId xmlns:a16="http://schemas.microsoft.com/office/drawing/2014/main" val="2607208588"/>
                    </a:ext>
                  </a:extLst>
                </a:gridCol>
                <a:gridCol w="4220571">
                  <a:extLst>
                    <a:ext uri="{9D8B030D-6E8A-4147-A177-3AD203B41FA5}">
                      <a16:colId xmlns:a16="http://schemas.microsoft.com/office/drawing/2014/main" val="2523929272"/>
                    </a:ext>
                  </a:extLst>
                </a:gridCol>
              </a:tblGrid>
              <a:tr h="676804">
                <a:tc>
                  <a:txBody>
                    <a:bodyPr/>
                    <a:lstStyle/>
                    <a:p>
                      <a:r>
                        <a:rPr lang="en-US" sz="1800" b="1">
                          <a:latin typeface="Times New Roman"/>
                        </a:rPr>
                        <a:t>1. Report view</a:t>
                      </a:r>
                    </a:p>
                  </a:txBody>
                  <a:tcPr anchor="ctr">
                    <a:solidFill>
                      <a:schemeClr val="accent1">
                        <a:lumMod val="40000"/>
                        <a:lumOff val="60000"/>
                      </a:schemeClr>
                    </a:solidFill>
                  </a:tcPr>
                </a:tc>
                <a:tc>
                  <a:txBody>
                    <a:bodyPr/>
                    <a:lstStyle/>
                    <a:p>
                      <a:r>
                        <a:rPr lang="en-US" sz="1800">
                          <a:latin typeface="Times New Roman"/>
                        </a:rPr>
                        <a:t>Khu </a:t>
                      </a:r>
                      <a:r>
                        <a:rPr lang="en-US" sz="1800" err="1">
                          <a:latin typeface="Times New Roman"/>
                        </a:rPr>
                        <a:t>vực</a:t>
                      </a:r>
                      <a:r>
                        <a:rPr lang="en-US" sz="1800">
                          <a:latin typeface="Times New Roman"/>
                        </a:rPr>
                        <a:t> </a:t>
                      </a:r>
                      <a:r>
                        <a:rPr lang="en-US" sz="1800" err="1">
                          <a:latin typeface="Times New Roman"/>
                        </a:rPr>
                        <a:t>dùng</a:t>
                      </a:r>
                      <a:r>
                        <a:rPr lang="en-US" sz="1800">
                          <a:latin typeface="Times New Roman"/>
                        </a:rPr>
                        <a:t> </a:t>
                      </a:r>
                      <a:r>
                        <a:rPr lang="en-US" sz="1800" err="1">
                          <a:latin typeface="Times New Roman"/>
                        </a:rPr>
                        <a:t>để</a:t>
                      </a:r>
                      <a:r>
                        <a:rPr lang="en-US" sz="1800">
                          <a:latin typeface="Times New Roman"/>
                        </a:rPr>
                        <a:t> </a:t>
                      </a:r>
                      <a:r>
                        <a:rPr lang="en-US" sz="1800" err="1">
                          <a:latin typeface="Times New Roman"/>
                        </a:rPr>
                        <a:t>thiết</a:t>
                      </a:r>
                      <a:r>
                        <a:rPr lang="en-US" sz="1800">
                          <a:latin typeface="Times New Roman"/>
                        </a:rPr>
                        <a:t> </a:t>
                      </a:r>
                      <a:r>
                        <a:rPr lang="en-US" sz="1800" err="1">
                          <a:latin typeface="Times New Roman"/>
                        </a:rPr>
                        <a:t>kế</a:t>
                      </a:r>
                      <a:r>
                        <a:rPr lang="en-US" sz="1800">
                          <a:latin typeface="Times New Roman"/>
                        </a:rPr>
                        <a:t> </a:t>
                      </a:r>
                      <a:r>
                        <a:rPr lang="en-US" sz="1800" err="1">
                          <a:latin typeface="Times New Roman"/>
                        </a:rPr>
                        <a:t>các</a:t>
                      </a:r>
                      <a:r>
                        <a:rPr lang="en-US" sz="1800">
                          <a:latin typeface="Times New Roman"/>
                        </a:rPr>
                        <a:t> </a:t>
                      </a:r>
                      <a:r>
                        <a:rPr lang="en-US" sz="1800" err="1">
                          <a:latin typeface="Times New Roman"/>
                        </a:rPr>
                        <a:t>hình</a:t>
                      </a:r>
                      <a:r>
                        <a:rPr lang="en-US" sz="1800">
                          <a:latin typeface="Times New Roman"/>
                        </a:rPr>
                        <a:t> </a:t>
                      </a:r>
                      <a:r>
                        <a:rPr lang="en-US" sz="1800" err="1">
                          <a:latin typeface="Times New Roman"/>
                        </a:rPr>
                        <a:t>ảnh</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endParaRPr lang="en-US" sz="1800">
                        <a:latin typeface="Times New Roman"/>
                      </a:endParaRPr>
                    </a:p>
                  </a:txBody>
                  <a:tcPr anchor="ctr"/>
                </a:tc>
                <a:extLst>
                  <a:ext uri="{0D108BD9-81ED-4DB2-BD59-A6C34878D82A}">
                    <a16:rowId xmlns:a16="http://schemas.microsoft.com/office/drawing/2014/main" val="1618609701"/>
                  </a:ext>
                </a:extLst>
              </a:tr>
              <a:tr h="676804">
                <a:tc>
                  <a:txBody>
                    <a:bodyPr/>
                    <a:lstStyle/>
                    <a:p>
                      <a:r>
                        <a:rPr lang="en-US" sz="1800" b="1">
                          <a:latin typeface="Times New Roman"/>
                        </a:rPr>
                        <a:t>2. Data view</a:t>
                      </a:r>
                    </a:p>
                  </a:txBody>
                  <a:tcPr anchor="ctr">
                    <a:solidFill>
                      <a:schemeClr val="accent1">
                        <a:lumMod val="40000"/>
                        <a:lumOff val="60000"/>
                      </a:schemeClr>
                    </a:solidFill>
                  </a:tcPr>
                </a:tc>
                <a:tc>
                  <a:txBody>
                    <a:bodyPr/>
                    <a:lstStyle/>
                    <a:p>
                      <a:r>
                        <a:rPr lang="en-US" sz="1800">
                          <a:latin typeface="Times New Roman"/>
                        </a:rPr>
                        <a:t>Xem </a:t>
                      </a:r>
                      <a:r>
                        <a:rPr lang="en-US" sz="1800" err="1">
                          <a:latin typeface="Times New Roman"/>
                        </a:rPr>
                        <a:t>dữ</a:t>
                      </a:r>
                      <a:r>
                        <a:rPr lang="en-US" sz="1800">
                          <a:latin typeface="Times New Roman"/>
                        </a:rPr>
                        <a:t> </a:t>
                      </a:r>
                      <a:r>
                        <a:rPr lang="en-US" sz="1800" err="1">
                          <a:latin typeface="Times New Roman"/>
                        </a:rPr>
                        <a:t>liệu</a:t>
                      </a:r>
                      <a:r>
                        <a:rPr lang="en-US" sz="1800">
                          <a:latin typeface="Times New Roman"/>
                        </a:rPr>
                        <a:t> </a:t>
                      </a:r>
                      <a:r>
                        <a:rPr lang="en-US" sz="1800" err="1">
                          <a:latin typeface="Times New Roman"/>
                        </a:rPr>
                        <a:t>trong</a:t>
                      </a:r>
                      <a:r>
                        <a:rPr lang="en-US" sz="1800">
                          <a:latin typeface="Times New Roman"/>
                        </a:rPr>
                        <a:t> </a:t>
                      </a:r>
                      <a:r>
                        <a:rPr lang="en-US" sz="1800" err="1">
                          <a:latin typeface="Times New Roman"/>
                        </a:rPr>
                        <a:t>mô</a:t>
                      </a:r>
                      <a:r>
                        <a:rPr lang="en-US" sz="1800">
                          <a:latin typeface="Times New Roman"/>
                        </a:rPr>
                        <a:t> </a:t>
                      </a:r>
                      <a:r>
                        <a:rPr lang="en-US" sz="1800" err="1">
                          <a:latin typeface="Times New Roman"/>
                        </a:rPr>
                        <a:t>hình</a:t>
                      </a:r>
                      <a:r>
                        <a:rPr lang="en-US" sz="1800">
                          <a:latin typeface="Times New Roman"/>
                        </a:rPr>
                        <a:t>, </a:t>
                      </a:r>
                      <a:r>
                        <a:rPr lang="en-US" sz="1800" err="1">
                          <a:latin typeface="Times New Roman"/>
                        </a:rPr>
                        <a:t>có</a:t>
                      </a:r>
                      <a:r>
                        <a:rPr lang="en-US" sz="1800">
                          <a:latin typeface="Times New Roman"/>
                        </a:rPr>
                        <a:t> </a:t>
                      </a:r>
                      <a:r>
                        <a:rPr lang="en-US" sz="1800" err="1">
                          <a:latin typeface="Times New Roman"/>
                        </a:rPr>
                        <a:t>thể</a:t>
                      </a:r>
                      <a:r>
                        <a:rPr lang="en-US" sz="1800">
                          <a:latin typeface="Times New Roman"/>
                        </a:rPr>
                        <a:t> </a:t>
                      </a:r>
                      <a:r>
                        <a:rPr lang="en-US" sz="1800" err="1">
                          <a:latin typeface="Times New Roman"/>
                        </a:rPr>
                        <a:t>tạo</a:t>
                      </a:r>
                      <a:r>
                        <a:rPr lang="en-US" sz="1800">
                          <a:latin typeface="Times New Roman"/>
                        </a:rPr>
                        <a:t> </a:t>
                      </a:r>
                      <a:r>
                        <a:rPr lang="en-US" sz="1800" err="1">
                          <a:latin typeface="Times New Roman"/>
                        </a:rPr>
                        <a:t>cột</a:t>
                      </a:r>
                      <a:r>
                        <a:rPr lang="en-US" sz="1800">
                          <a:latin typeface="Times New Roman"/>
                        </a:rPr>
                        <a:t> </a:t>
                      </a:r>
                      <a:r>
                        <a:rPr lang="en-US" sz="1800" err="1">
                          <a:latin typeface="Times New Roman"/>
                        </a:rPr>
                        <a:t>mới</a:t>
                      </a:r>
                      <a:r>
                        <a:rPr lang="en-US" sz="1800">
                          <a:latin typeface="Times New Roman"/>
                        </a:rPr>
                        <a:t>, </a:t>
                      </a:r>
                      <a:r>
                        <a:rPr lang="en-US" sz="1800" err="1">
                          <a:latin typeface="Times New Roman"/>
                        </a:rPr>
                        <a:t>bảng</a:t>
                      </a:r>
                      <a:r>
                        <a:rPr lang="en-US" sz="1800">
                          <a:latin typeface="Times New Roman"/>
                        </a:rPr>
                        <a:t> </a:t>
                      </a:r>
                      <a:r>
                        <a:rPr lang="en-US" sz="1800" err="1">
                          <a:latin typeface="Times New Roman"/>
                        </a:rPr>
                        <a:t>mới</a:t>
                      </a:r>
                      <a:r>
                        <a:rPr lang="en-US" sz="1800">
                          <a:latin typeface="Times New Roman"/>
                        </a:rPr>
                        <a:t>,…</a:t>
                      </a:r>
                    </a:p>
                  </a:txBody>
                  <a:tcPr anchor="ctr"/>
                </a:tc>
                <a:extLst>
                  <a:ext uri="{0D108BD9-81ED-4DB2-BD59-A6C34878D82A}">
                    <a16:rowId xmlns:a16="http://schemas.microsoft.com/office/drawing/2014/main" val="504086614"/>
                  </a:ext>
                </a:extLst>
              </a:tr>
              <a:tr h="902404">
                <a:tc>
                  <a:txBody>
                    <a:bodyPr/>
                    <a:lstStyle/>
                    <a:p>
                      <a:r>
                        <a:rPr lang="en-US" sz="1800" b="1">
                          <a:latin typeface="Times New Roman"/>
                        </a:rPr>
                        <a:t>3. Model view</a:t>
                      </a:r>
                    </a:p>
                  </a:txBody>
                  <a:tcPr anchor="ctr">
                    <a:solidFill>
                      <a:schemeClr val="accent1">
                        <a:lumMod val="40000"/>
                        <a:lumOff val="60000"/>
                      </a:schemeClr>
                    </a:solidFill>
                  </a:tcPr>
                </a:tc>
                <a:tc>
                  <a:txBody>
                    <a:bodyPr/>
                    <a:lstStyle/>
                    <a:p>
                      <a:r>
                        <a:rPr lang="vi-VN" sz="1800">
                          <a:latin typeface="Times New Roman"/>
                        </a:rPr>
                        <a:t>Chủ yếu được sử dụng khi mô hình dữ liệu có nhiều bảng và mối quan hệ cần được định nghĩa giữa chúng.</a:t>
                      </a:r>
                      <a:endParaRPr lang="en-US" sz="1800">
                        <a:latin typeface="Times New Roman"/>
                      </a:endParaRPr>
                    </a:p>
                  </a:txBody>
                  <a:tcPr anchor="ctr"/>
                </a:tc>
                <a:extLst>
                  <a:ext uri="{0D108BD9-81ED-4DB2-BD59-A6C34878D82A}">
                    <a16:rowId xmlns:a16="http://schemas.microsoft.com/office/drawing/2014/main" val="3079807069"/>
                  </a:ext>
                </a:extLst>
              </a:tr>
              <a:tr h="721923">
                <a:tc>
                  <a:txBody>
                    <a:bodyPr/>
                    <a:lstStyle/>
                    <a:p>
                      <a:r>
                        <a:rPr lang="en-US" sz="1800" b="1">
                          <a:latin typeface="Times New Roman"/>
                        </a:rPr>
                        <a:t>4. Data</a:t>
                      </a:r>
                    </a:p>
                  </a:txBody>
                  <a:tcPr anchor="ctr">
                    <a:solidFill>
                      <a:schemeClr val="accent1">
                        <a:lumMod val="40000"/>
                        <a:lumOff val="60000"/>
                      </a:schemeClr>
                    </a:solidFill>
                  </a:tcPr>
                </a:tc>
                <a:tc>
                  <a:txBody>
                    <a:bodyPr/>
                    <a:lstStyle/>
                    <a:p>
                      <a:r>
                        <a:rPr lang="en-US" sz="1800" err="1">
                          <a:latin typeface="Times New Roman"/>
                        </a:rPr>
                        <a:t>Chọn</a:t>
                      </a:r>
                      <a:r>
                        <a:rPr lang="en-US" sz="1800">
                          <a:latin typeface="Times New Roman"/>
                        </a:rPr>
                        <a:t> </a:t>
                      </a:r>
                      <a:r>
                        <a:rPr lang="en-US" sz="1800" err="1">
                          <a:latin typeface="Times New Roman"/>
                        </a:rPr>
                        <a:t>nguồn</a:t>
                      </a:r>
                      <a:r>
                        <a:rPr lang="en-US" sz="1800">
                          <a:latin typeface="Times New Roman"/>
                        </a:rPr>
                        <a:t> </a:t>
                      </a:r>
                      <a:r>
                        <a:rPr lang="en-US" sz="1800" err="1">
                          <a:latin typeface="Times New Roman"/>
                        </a:rPr>
                        <a:t>kết</a:t>
                      </a:r>
                      <a:r>
                        <a:rPr lang="en-US" sz="1800">
                          <a:latin typeface="Times New Roman"/>
                        </a:rPr>
                        <a:t> </a:t>
                      </a:r>
                      <a:r>
                        <a:rPr lang="en-US" sz="1800" err="1">
                          <a:latin typeface="Times New Roman"/>
                        </a:rPr>
                        <a:t>nối</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endParaRPr lang="en-US" sz="1800">
                        <a:latin typeface="Times New Roman"/>
                      </a:endParaRPr>
                    </a:p>
                  </a:txBody>
                  <a:tcPr anchor="ctr"/>
                </a:tc>
                <a:extLst>
                  <a:ext uri="{0D108BD9-81ED-4DB2-BD59-A6C34878D82A}">
                    <a16:rowId xmlns:a16="http://schemas.microsoft.com/office/drawing/2014/main" val="3099789504"/>
                  </a:ext>
                </a:extLst>
              </a:tr>
              <a:tr h="676804">
                <a:tc>
                  <a:txBody>
                    <a:bodyPr/>
                    <a:lstStyle/>
                    <a:p>
                      <a:r>
                        <a:rPr lang="en-US" sz="1800" b="1">
                          <a:latin typeface="Times New Roman"/>
                        </a:rPr>
                        <a:t>5. Queries</a:t>
                      </a:r>
                    </a:p>
                  </a:txBody>
                  <a:tcPr anchor="ctr">
                    <a:solidFill>
                      <a:schemeClr val="accent1">
                        <a:lumMod val="40000"/>
                        <a:lumOff val="60000"/>
                      </a:schemeClr>
                    </a:solidFill>
                  </a:tcPr>
                </a:tc>
                <a:tc>
                  <a:txBody>
                    <a:bodyPr/>
                    <a:lstStyle/>
                    <a:p>
                      <a:r>
                        <a:rPr lang="en-US" sz="1800" err="1">
                          <a:latin typeface="Times New Roman"/>
                        </a:rPr>
                        <a:t>Khởi</a:t>
                      </a:r>
                      <a:r>
                        <a:rPr lang="en-US" sz="1800">
                          <a:latin typeface="Times New Roman"/>
                        </a:rPr>
                        <a:t> </a:t>
                      </a:r>
                      <a:r>
                        <a:rPr lang="en-US" sz="1800" err="1">
                          <a:latin typeface="Times New Roman"/>
                        </a:rPr>
                        <a:t>chạy</a:t>
                      </a:r>
                      <a:r>
                        <a:rPr lang="en-US" sz="1800">
                          <a:latin typeface="Times New Roman"/>
                        </a:rPr>
                        <a:t> </a:t>
                      </a:r>
                      <a:r>
                        <a:rPr lang="en-US" sz="1800" err="1">
                          <a:latin typeface="Times New Roman"/>
                        </a:rPr>
                        <a:t>trình</a:t>
                      </a:r>
                      <a:r>
                        <a:rPr lang="en-US" sz="1800">
                          <a:latin typeface="Times New Roman"/>
                        </a:rPr>
                        <a:t> Power Query Editor – </a:t>
                      </a:r>
                      <a:r>
                        <a:rPr lang="en-US" sz="1800" err="1">
                          <a:latin typeface="Times New Roman"/>
                        </a:rPr>
                        <a:t>chỉnh</a:t>
                      </a:r>
                      <a:r>
                        <a:rPr lang="en-US" sz="1800">
                          <a:latin typeface="Times New Roman"/>
                        </a:rPr>
                        <a:t> </a:t>
                      </a:r>
                      <a:r>
                        <a:rPr lang="en-US" sz="1800" err="1">
                          <a:latin typeface="Times New Roman"/>
                        </a:rPr>
                        <a:t>sửa</a:t>
                      </a:r>
                      <a:r>
                        <a:rPr lang="en-US" sz="1800">
                          <a:latin typeface="Times New Roman"/>
                        </a:rPr>
                        <a:t> </a:t>
                      </a:r>
                      <a:r>
                        <a:rPr lang="en-US" sz="1800" err="1">
                          <a:latin typeface="Times New Roman"/>
                        </a:rPr>
                        <a:t>và</a:t>
                      </a:r>
                      <a:r>
                        <a:rPr lang="en-US" sz="1800">
                          <a:latin typeface="Times New Roman"/>
                        </a:rPr>
                        <a:t> </a:t>
                      </a:r>
                      <a:r>
                        <a:rPr lang="en-US" sz="1800" err="1">
                          <a:latin typeface="Times New Roman"/>
                        </a:rPr>
                        <a:t>biến</a:t>
                      </a:r>
                      <a:r>
                        <a:rPr lang="en-US" sz="1800">
                          <a:latin typeface="Times New Roman"/>
                        </a:rPr>
                        <a:t> </a:t>
                      </a:r>
                      <a:r>
                        <a:rPr lang="en-US" sz="1800" err="1">
                          <a:latin typeface="Times New Roman"/>
                        </a:rPr>
                        <a:t>đổi</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r>
                        <a:rPr lang="en-US" sz="1800">
                          <a:latin typeface="Times New Roman"/>
                        </a:rPr>
                        <a:t> </a:t>
                      </a:r>
                      <a:r>
                        <a:rPr lang="en-US" sz="1800" err="1">
                          <a:latin typeface="Times New Roman"/>
                        </a:rPr>
                        <a:t>đầu</a:t>
                      </a:r>
                      <a:r>
                        <a:rPr lang="en-US" sz="1800">
                          <a:latin typeface="Times New Roman"/>
                        </a:rPr>
                        <a:t> </a:t>
                      </a:r>
                      <a:r>
                        <a:rPr lang="en-US" sz="1800" err="1">
                          <a:latin typeface="Times New Roman"/>
                        </a:rPr>
                        <a:t>vào</a:t>
                      </a:r>
                      <a:endParaRPr lang="en-US" sz="1800">
                        <a:latin typeface="Times New Roman"/>
                      </a:endParaRPr>
                    </a:p>
                  </a:txBody>
                  <a:tcPr anchor="ctr"/>
                </a:tc>
                <a:extLst>
                  <a:ext uri="{0D108BD9-81ED-4DB2-BD59-A6C34878D82A}">
                    <a16:rowId xmlns:a16="http://schemas.microsoft.com/office/drawing/2014/main" val="1209575449"/>
                  </a:ext>
                </a:extLst>
              </a:tr>
              <a:tr h="676804">
                <a:tc>
                  <a:txBody>
                    <a:bodyPr/>
                    <a:lstStyle/>
                    <a:p>
                      <a:r>
                        <a:rPr lang="en-US" sz="1800" b="1">
                          <a:latin typeface="Times New Roman"/>
                        </a:rPr>
                        <a:t>6. Insert</a:t>
                      </a:r>
                    </a:p>
                  </a:txBody>
                  <a:tcPr anchor="ctr">
                    <a:solidFill>
                      <a:schemeClr val="accent1">
                        <a:lumMod val="40000"/>
                        <a:lumOff val="60000"/>
                      </a:schemeClr>
                    </a:solidFill>
                  </a:tcPr>
                </a:tc>
                <a:tc>
                  <a:txBody>
                    <a:bodyPr/>
                    <a:lstStyle/>
                    <a:p>
                      <a:r>
                        <a:rPr lang="en-US" sz="1800" err="1">
                          <a:latin typeface="Times New Roman"/>
                        </a:rPr>
                        <a:t>Tạo</a:t>
                      </a:r>
                      <a:r>
                        <a:rPr lang="en-US" sz="1800">
                          <a:latin typeface="Times New Roman"/>
                        </a:rPr>
                        <a:t> </a:t>
                      </a:r>
                      <a:r>
                        <a:rPr lang="en-US" sz="1800" err="1">
                          <a:latin typeface="Times New Roman"/>
                        </a:rPr>
                        <a:t>hình</a:t>
                      </a:r>
                      <a:r>
                        <a:rPr lang="en-US" sz="1800">
                          <a:latin typeface="Times New Roman"/>
                        </a:rPr>
                        <a:t> </a:t>
                      </a:r>
                      <a:r>
                        <a:rPr lang="en-US" sz="1800" err="1">
                          <a:latin typeface="Times New Roman"/>
                        </a:rPr>
                        <a:t>ảnh</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r>
                        <a:rPr lang="en-US" sz="1800">
                          <a:latin typeface="Times New Roman"/>
                        </a:rPr>
                        <a:t>, </a:t>
                      </a:r>
                      <a:r>
                        <a:rPr lang="en-US" sz="1800" err="1">
                          <a:latin typeface="Times New Roman"/>
                        </a:rPr>
                        <a:t>đồ</a:t>
                      </a:r>
                      <a:r>
                        <a:rPr lang="en-US" sz="1800">
                          <a:latin typeface="Times New Roman"/>
                        </a:rPr>
                        <a:t> </a:t>
                      </a:r>
                      <a:r>
                        <a:rPr lang="en-US" sz="1800" err="1">
                          <a:latin typeface="Times New Roman"/>
                        </a:rPr>
                        <a:t>thị</a:t>
                      </a:r>
                      <a:r>
                        <a:rPr lang="en-US" sz="1800">
                          <a:latin typeface="Times New Roman"/>
                        </a:rPr>
                        <a:t>, text box,…</a:t>
                      </a:r>
                    </a:p>
                  </a:txBody>
                  <a:tcPr anchor="ctr"/>
                </a:tc>
                <a:extLst>
                  <a:ext uri="{0D108BD9-81ED-4DB2-BD59-A6C34878D82A}">
                    <a16:rowId xmlns:a16="http://schemas.microsoft.com/office/drawing/2014/main" val="2300971227"/>
                  </a:ext>
                </a:extLst>
              </a:tr>
              <a:tr h="1443847">
                <a:tc>
                  <a:txBody>
                    <a:bodyPr/>
                    <a:lstStyle/>
                    <a:p>
                      <a:r>
                        <a:rPr lang="en-US" sz="1800" b="1">
                          <a:latin typeface="Times New Roman"/>
                        </a:rPr>
                        <a:t>10. Page navigation</a:t>
                      </a:r>
                    </a:p>
                  </a:txBody>
                  <a:tcPr anchor="ctr">
                    <a:solidFill>
                      <a:schemeClr val="accent1">
                        <a:lumMod val="40000"/>
                        <a:lumOff val="60000"/>
                      </a:schemeClr>
                    </a:solidFill>
                  </a:tcPr>
                </a:tc>
                <a:tc>
                  <a:txBody>
                    <a:bodyPr/>
                    <a:lstStyle/>
                    <a:p>
                      <a:r>
                        <a:rPr lang="vi-VN" sz="1800" b="0" i="0" u="none" strike="noStrike" kern="1200">
                          <a:solidFill>
                            <a:schemeClr val="tx1"/>
                          </a:solidFill>
                          <a:effectLst/>
                          <a:latin typeface="Times New Roman"/>
                          <a:ea typeface="+mn-ea"/>
                          <a:cs typeface="+mn-cs"/>
                        </a:rPr>
                        <a:t>Chọn trang báo cáo nào sẽ hiển thị trên canvas. Mỗi trang có một vùng làm việc giới hạn nơi hiển thị hình ảnh, do đó, báo cáo Power BI thường có nhiều hơn một trang.</a:t>
                      </a:r>
                      <a:endParaRPr lang="en-US" sz="1800">
                        <a:latin typeface="Times New Roman"/>
                      </a:endParaRPr>
                    </a:p>
                  </a:txBody>
                  <a:tcPr anchor="ctr"/>
                </a:tc>
                <a:extLst>
                  <a:ext uri="{0D108BD9-81ED-4DB2-BD59-A6C34878D82A}">
                    <a16:rowId xmlns:a16="http://schemas.microsoft.com/office/drawing/2014/main" val="177895603"/>
                  </a:ext>
                </a:extLst>
              </a:tr>
            </a:tbl>
          </a:graphicData>
        </a:graphic>
      </p:graphicFrame>
    </p:spTree>
    <p:extLst>
      <p:ext uri="{BB962C8B-B14F-4D97-AF65-F5344CB8AC3E}">
        <p14:creationId xmlns:p14="http://schemas.microsoft.com/office/powerpoint/2010/main" val="188921500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GIAO DIỆN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latin typeface="Times New Roman"/>
                <a:cs typeface="Times New Roman"/>
              </a:rPr>
              <a:pPr/>
              <a:t>12</a:t>
            </a:fld>
            <a:endParaRPr lang="en-US">
              <a:latin typeface="Times New Roman"/>
              <a:cs typeface="Times New Roman"/>
            </a:endParaRPr>
          </a:p>
        </p:txBody>
      </p:sp>
      <p:graphicFrame>
        <p:nvGraphicFramePr>
          <p:cNvPr id="4" name="Table 5">
            <a:extLst>
              <a:ext uri="{FF2B5EF4-FFF2-40B4-BE49-F238E27FC236}">
                <a16:creationId xmlns:a16="http://schemas.microsoft.com/office/drawing/2014/main" id="{73FAAEA1-CCC9-4557-9C9C-779A444FBD59}"/>
              </a:ext>
            </a:extLst>
          </p:cNvPr>
          <p:cNvGraphicFramePr>
            <a:graphicFrameLocks noGrp="1"/>
          </p:cNvGraphicFramePr>
          <p:nvPr>
            <p:extLst>
              <p:ext uri="{D42A27DB-BD31-4B8C-83A1-F6EECF244321}">
                <p14:modId xmlns:p14="http://schemas.microsoft.com/office/powerpoint/2010/main" val="2579577562"/>
              </p:ext>
            </p:extLst>
          </p:nvPr>
        </p:nvGraphicFramePr>
        <p:xfrm>
          <a:off x="907142" y="1052285"/>
          <a:ext cx="5677150" cy="5760720"/>
        </p:xfrm>
        <a:graphic>
          <a:graphicData uri="http://schemas.openxmlformats.org/drawingml/2006/table">
            <a:tbl>
              <a:tblPr firstRow="1" bandRow="1">
                <a:tableStyleId>{5940675A-B579-460E-94D1-54222C63F5DA}</a:tableStyleId>
              </a:tblPr>
              <a:tblGrid>
                <a:gridCol w="1759312">
                  <a:extLst>
                    <a:ext uri="{9D8B030D-6E8A-4147-A177-3AD203B41FA5}">
                      <a16:colId xmlns:a16="http://schemas.microsoft.com/office/drawing/2014/main" val="2607208588"/>
                    </a:ext>
                  </a:extLst>
                </a:gridCol>
                <a:gridCol w="3917838">
                  <a:extLst>
                    <a:ext uri="{9D8B030D-6E8A-4147-A177-3AD203B41FA5}">
                      <a16:colId xmlns:a16="http://schemas.microsoft.com/office/drawing/2014/main" val="2523929272"/>
                    </a:ext>
                  </a:extLst>
                </a:gridCol>
              </a:tblGrid>
              <a:tr h="749529">
                <a:tc>
                  <a:txBody>
                    <a:bodyPr/>
                    <a:lstStyle/>
                    <a:p>
                      <a:r>
                        <a:rPr lang="en-US" sz="1800" b="1">
                          <a:latin typeface="Times New Roman"/>
                        </a:rPr>
                        <a:t>7. Filters pane</a:t>
                      </a:r>
                    </a:p>
                  </a:txBody>
                  <a:tcPr anchor="ctr">
                    <a:solidFill>
                      <a:schemeClr val="accent1">
                        <a:lumMod val="40000"/>
                        <a:lumOff val="60000"/>
                      </a:schemeClr>
                    </a:solidFill>
                  </a:tcPr>
                </a:tc>
                <a:tc>
                  <a:txBody>
                    <a:bodyPr/>
                    <a:lstStyle/>
                    <a:p>
                      <a:pPr rtl="0"/>
                      <a:r>
                        <a:rPr lang="vi-VN" sz="1800" b="0" i="0" u="none" strike="noStrike" kern="1200">
                          <a:solidFill>
                            <a:schemeClr val="tx1"/>
                          </a:solidFill>
                          <a:effectLst/>
                          <a:latin typeface="Times New Roman"/>
                          <a:ea typeface="+mn-ea"/>
                          <a:cs typeface="+mn-cs"/>
                        </a:rPr>
                        <a:t>Áp dụng bộ lọc cho nhiều phạm vi khác nhau:</a:t>
                      </a:r>
                      <a:endParaRPr lang="vi-VN" sz="1800" b="0">
                        <a:effectLst/>
                        <a:latin typeface="Times New Roman"/>
                      </a:endParaRPr>
                    </a:p>
                    <a:p>
                      <a:pPr rtl="0"/>
                      <a:r>
                        <a:rPr lang="vi-VN" sz="1800" b="0" i="0" u="none" strike="noStrike" kern="1200">
                          <a:solidFill>
                            <a:schemeClr val="tx1"/>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Filters</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on</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this</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page</a:t>
                      </a:r>
                      <a:r>
                        <a:rPr lang="vi-VN" sz="1800" b="0" i="1" u="none" strike="noStrike" kern="1200">
                          <a:solidFill>
                            <a:srgbClr val="0074AF"/>
                          </a:solidFill>
                          <a:effectLst/>
                          <a:latin typeface="Times New Roman"/>
                          <a:ea typeface="+mn-ea"/>
                          <a:cs typeface="+mn-cs"/>
                        </a:rPr>
                        <a:t> </a:t>
                      </a:r>
                      <a:r>
                        <a:rPr lang="vi-VN" sz="1800" b="0" i="0" u="none" strike="noStrike" kern="1200">
                          <a:solidFill>
                            <a:schemeClr val="tx1"/>
                          </a:solidFill>
                          <a:effectLst/>
                          <a:latin typeface="Times New Roman"/>
                          <a:ea typeface="+mn-ea"/>
                          <a:cs typeface="+mn-cs"/>
                        </a:rPr>
                        <a:t>(áp dụng cho mọi hình ảnh trên trang đã chọn)</a:t>
                      </a:r>
                      <a:endParaRPr lang="vi-VN" sz="1800" b="0">
                        <a:effectLst/>
                        <a:latin typeface="Times New Roman"/>
                      </a:endParaRPr>
                    </a:p>
                    <a:p>
                      <a:pPr rtl="0"/>
                      <a:r>
                        <a:rPr lang="vi-VN" sz="1800" b="0" i="0" u="none" strike="noStrike" kern="1200">
                          <a:solidFill>
                            <a:schemeClr val="tx1"/>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Filters</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on</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all</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pages</a:t>
                      </a:r>
                      <a:r>
                        <a:rPr lang="vi-VN" sz="1800" b="0" i="1" u="none" strike="noStrike" kern="1200">
                          <a:solidFill>
                            <a:srgbClr val="0074AF"/>
                          </a:solidFill>
                          <a:effectLst/>
                          <a:latin typeface="Times New Roman"/>
                          <a:ea typeface="+mn-ea"/>
                          <a:cs typeface="+mn-cs"/>
                        </a:rPr>
                        <a:t> </a:t>
                      </a:r>
                      <a:r>
                        <a:rPr lang="vi-VN" sz="1800" b="0" i="0" u="none" strike="noStrike" kern="1200">
                          <a:solidFill>
                            <a:schemeClr val="tx1"/>
                          </a:solidFill>
                          <a:effectLst/>
                          <a:latin typeface="Times New Roman"/>
                          <a:ea typeface="+mn-ea"/>
                          <a:cs typeface="+mn-cs"/>
                        </a:rPr>
                        <a:t>(áp dụng cho mọi hình ảnh trên mọi trang trong báo cáo.)</a:t>
                      </a:r>
                      <a:endParaRPr lang="vi-VN" sz="1800" b="0">
                        <a:effectLst/>
                        <a:latin typeface="Times New Roman"/>
                      </a:endParaRPr>
                    </a:p>
                    <a:p>
                      <a:pPr rtl="0"/>
                      <a:r>
                        <a:rPr lang="vi-VN" sz="1800" b="0" i="0" u="none" strike="noStrike" kern="1200">
                          <a:solidFill>
                            <a:schemeClr val="tx1"/>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Filters</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on</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this</a:t>
                      </a:r>
                      <a:r>
                        <a:rPr lang="vi-VN" sz="1800" b="0" i="1" u="none" strike="noStrike" kern="1200">
                          <a:solidFill>
                            <a:srgbClr val="0074AF"/>
                          </a:solidFill>
                          <a:effectLst/>
                          <a:latin typeface="Times New Roman"/>
                          <a:ea typeface="+mn-ea"/>
                          <a:cs typeface="+mn-cs"/>
                        </a:rPr>
                        <a:t> </a:t>
                      </a:r>
                      <a:r>
                        <a:rPr lang="vi-VN" sz="1800" b="0" i="1" u="none" strike="noStrike" kern="1200" err="1">
                          <a:solidFill>
                            <a:srgbClr val="0074AF"/>
                          </a:solidFill>
                          <a:effectLst/>
                          <a:latin typeface="Times New Roman"/>
                          <a:ea typeface="+mn-ea"/>
                          <a:cs typeface="+mn-cs"/>
                        </a:rPr>
                        <a:t>visual</a:t>
                      </a:r>
                      <a:r>
                        <a:rPr lang="vi-VN" sz="1800" b="0" i="1" u="none" strike="noStrike" kern="1200">
                          <a:solidFill>
                            <a:srgbClr val="0074AF"/>
                          </a:solidFill>
                          <a:effectLst/>
                          <a:latin typeface="Times New Roman"/>
                          <a:ea typeface="+mn-ea"/>
                          <a:cs typeface="+mn-cs"/>
                        </a:rPr>
                        <a:t> </a:t>
                      </a:r>
                      <a:r>
                        <a:rPr lang="vi-VN" sz="1800" b="0" i="0" u="none" strike="noStrike" kern="1200">
                          <a:solidFill>
                            <a:schemeClr val="tx1"/>
                          </a:solidFill>
                          <a:effectLst/>
                          <a:latin typeface="Times New Roman"/>
                          <a:ea typeface="+mn-ea"/>
                          <a:cs typeface="+mn-cs"/>
                        </a:rPr>
                        <a:t>(chỉ xuất hiện khi một hình ảnh được chọn và chỉ ảnh hưởng đến hình ảnh đã chọn)</a:t>
                      </a:r>
                      <a:endParaRPr lang="vi-VN" sz="1800" b="0">
                        <a:effectLst/>
                        <a:latin typeface="Times New Roman"/>
                      </a:endParaRPr>
                    </a:p>
                  </a:txBody>
                  <a:tcPr anchor="ctr"/>
                </a:tc>
                <a:extLst>
                  <a:ext uri="{0D108BD9-81ED-4DB2-BD59-A6C34878D82A}">
                    <a16:rowId xmlns:a16="http://schemas.microsoft.com/office/drawing/2014/main" val="1618609701"/>
                  </a:ext>
                </a:extLst>
              </a:tr>
              <a:tr h="749529">
                <a:tc>
                  <a:txBody>
                    <a:bodyPr/>
                    <a:lstStyle/>
                    <a:p>
                      <a:r>
                        <a:rPr lang="en-US" sz="1800" b="1">
                          <a:latin typeface="Times New Roman"/>
                        </a:rPr>
                        <a:t>8. Visualizations pane</a:t>
                      </a:r>
                    </a:p>
                  </a:txBody>
                  <a:tcPr anchor="ctr">
                    <a:solidFill>
                      <a:schemeClr val="accent1">
                        <a:lumMod val="40000"/>
                        <a:lumOff val="60000"/>
                      </a:schemeClr>
                    </a:solidFill>
                  </a:tcPr>
                </a:tc>
                <a:tc>
                  <a:txBody>
                    <a:bodyPr/>
                    <a:lstStyle/>
                    <a:p>
                      <a:r>
                        <a:rPr lang="en-US" sz="1800">
                          <a:latin typeface="Times New Roman"/>
                        </a:rPr>
                        <a:t>H</a:t>
                      </a:r>
                      <a:r>
                        <a:rPr lang="vi-VN" sz="1800" err="1">
                          <a:latin typeface="Times New Roman"/>
                        </a:rPr>
                        <a:t>iển</a:t>
                      </a:r>
                      <a:r>
                        <a:rPr lang="vi-VN" sz="1800">
                          <a:latin typeface="Times New Roman"/>
                        </a:rPr>
                        <a:t> thị các loại hình ảnh trực quan khác như biểu đồ cột, biểu đồ đường, biểu đồ tròn, bảng, bản đồ</a:t>
                      </a:r>
                      <a:r>
                        <a:rPr lang="en-US" sz="1800">
                          <a:latin typeface="Times New Roman"/>
                        </a:rPr>
                        <a:t>, …</a:t>
                      </a:r>
                    </a:p>
                    <a:p>
                      <a:r>
                        <a:rPr lang="en-US" sz="1800" err="1">
                          <a:latin typeface="Times New Roman"/>
                        </a:rPr>
                        <a:t>Tùy</a:t>
                      </a:r>
                      <a:r>
                        <a:rPr lang="en-US" sz="1800">
                          <a:latin typeface="Times New Roman"/>
                        </a:rPr>
                        <a:t> </a:t>
                      </a:r>
                      <a:r>
                        <a:rPr lang="en-US" sz="1800" err="1">
                          <a:latin typeface="Times New Roman"/>
                        </a:rPr>
                        <a:t>chỉnh</a:t>
                      </a:r>
                      <a:r>
                        <a:rPr lang="en-US" sz="1800">
                          <a:latin typeface="Times New Roman"/>
                        </a:rPr>
                        <a:t> </a:t>
                      </a:r>
                      <a:r>
                        <a:rPr lang="en-US" sz="1800" err="1">
                          <a:latin typeface="Times New Roman"/>
                        </a:rPr>
                        <a:t>định</a:t>
                      </a:r>
                      <a:r>
                        <a:rPr lang="en-US" sz="1800">
                          <a:latin typeface="Times New Roman"/>
                        </a:rPr>
                        <a:t> </a:t>
                      </a:r>
                      <a:r>
                        <a:rPr lang="en-US" sz="1800" err="1">
                          <a:latin typeface="Times New Roman"/>
                        </a:rPr>
                        <a:t>dạng</a:t>
                      </a:r>
                      <a:r>
                        <a:rPr lang="en-US" sz="1800">
                          <a:latin typeface="Times New Roman"/>
                        </a:rPr>
                        <a:t> </a:t>
                      </a:r>
                      <a:r>
                        <a:rPr lang="en-US" sz="1800" err="1">
                          <a:latin typeface="Times New Roman"/>
                        </a:rPr>
                        <a:t>cho</a:t>
                      </a:r>
                      <a:r>
                        <a:rPr lang="en-US" sz="1800">
                          <a:latin typeface="Times New Roman"/>
                        </a:rPr>
                        <a:t> </a:t>
                      </a:r>
                      <a:r>
                        <a:rPr lang="en-US" sz="1800" err="1">
                          <a:latin typeface="Times New Roman"/>
                        </a:rPr>
                        <a:t>một</a:t>
                      </a:r>
                      <a:r>
                        <a:rPr lang="en-US" sz="1800">
                          <a:latin typeface="Times New Roman"/>
                        </a:rPr>
                        <a:t> </a:t>
                      </a:r>
                      <a:r>
                        <a:rPr lang="en-US" sz="1800" err="1">
                          <a:latin typeface="Times New Roman"/>
                        </a:rPr>
                        <a:t>hình</a:t>
                      </a:r>
                      <a:r>
                        <a:rPr lang="en-US" sz="1800">
                          <a:latin typeface="Times New Roman"/>
                        </a:rPr>
                        <a:t> </a:t>
                      </a:r>
                      <a:r>
                        <a:rPr lang="en-US" sz="1800" err="1">
                          <a:latin typeface="Times New Roman"/>
                        </a:rPr>
                        <a:t>ảnh</a:t>
                      </a:r>
                      <a:r>
                        <a:rPr lang="en-US" sz="1800">
                          <a:latin typeface="Times New Roman"/>
                        </a:rPr>
                        <a:t> </a:t>
                      </a:r>
                      <a:r>
                        <a:rPr lang="en-US" sz="1800" err="1">
                          <a:latin typeface="Times New Roman"/>
                        </a:rPr>
                        <a:t>được</a:t>
                      </a:r>
                      <a:r>
                        <a:rPr lang="en-US" sz="1800">
                          <a:latin typeface="Times New Roman"/>
                        </a:rPr>
                        <a:t> </a:t>
                      </a:r>
                      <a:r>
                        <a:rPr lang="en-US" sz="1800" err="1">
                          <a:latin typeface="Times New Roman"/>
                        </a:rPr>
                        <a:t>chọn</a:t>
                      </a:r>
                      <a:r>
                        <a:rPr lang="en-US" sz="1800">
                          <a:latin typeface="Times New Roman"/>
                        </a:rPr>
                        <a:t> </a:t>
                      </a:r>
                      <a:r>
                        <a:rPr lang="en-US" sz="1800" err="1">
                          <a:latin typeface="Times New Roman"/>
                        </a:rPr>
                        <a:t>bằng</a:t>
                      </a:r>
                      <a:r>
                        <a:rPr lang="en-US" sz="1800">
                          <a:latin typeface="Times New Roman"/>
                        </a:rPr>
                        <a:t> </a:t>
                      </a:r>
                      <a:r>
                        <a:rPr lang="en-US" sz="1800" err="1">
                          <a:latin typeface="Times New Roman"/>
                        </a:rPr>
                        <a:t>cách</a:t>
                      </a:r>
                      <a:r>
                        <a:rPr lang="en-US" sz="1800">
                          <a:latin typeface="Times New Roman"/>
                        </a:rPr>
                        <a:t> </a:t>
                      </a:r>
                      <a:r>
                        <a:rPr lang="en-US" sz="1800" err="1">
                          <a:latin typeface="Times New Roman"/>
                        </a:rPr>
                        <a:t>nhấp</a:t>
                      </a:r>
                      <a:r>
                        <a:rPr lang="en-US" sz="1800">
                          <a:latin typeface="Times New Roman"/>
                        </a:rPr>
                        <a:t> </a:t>
                      </a:r>
                      <a:r>
                        <a:rPr lang="en-US" sz="1800" err="1">
                          <a:latin typeface="Times New Roman"/>
                        </a:rPr>
                        <a:t>vào</a:t>
                      </a:r>
                      <a:r>
                        <a:rPr lang="en-US" sz="1800">
                          <a:latin typeface="Times New Roman"/>
                        </a:rPr>
                        <a:t> </a:t>
                      </a:r>
                      <a:r>
                        <a:rPr lang="en-US" sz="1800" err="1">
                          <a:latin typeface="Times New Roman"/>
                        </a:rPr>
                        <a:t>biểu</a:t>
                      </a:r>
                      <a:r>
                        <a:rPr lang="en-US" sz="1800">
                          <a:latin typeface="Times New Roman"/>
                        </a:rPr>
                        <a:t> </a:t>
                      </a:r>
                      <a:r>
                        <a:rPr lang="en-US" sz="1800" err="1">
                          <a:latin typeface="Times New Roman"/>
                        </a:rPr>
                        <a:t>tượng</a:t>
                      </a:r>
                      <a:r>
                        <a:rPr lang="en-US" sz="1800">
                          <a:latin typeface="Times New Roman"/>
                        </a:rPr>
                        <a:t> </a:t>
                      </a:r>
                      <a:r>
                        <a:rPr lang="en-US" sz="1800" err="1">
                          <a:latin typeface="Times New Roman"/>
                        </a:rPr>
                        <a:t>cọ</a:t>
                      </a:r>
                      <a:r>
                        <a:rPr lang="en-US" sz="1800">
                          <a:latin typeface="Times New Roman"/>
                        </a:rPr>
                        <a:t> </a:t>
                      </a:r>
                      <a:r>
                        <a:rPr lang="en-US" sz="1800" err="1">
                          <a:latin typeface="Times New Roman"/>
                        </a:rPr>
                        <a:t>vẽ</a:t>
                      </a:r>
                      <a:r>
                        <a:rPr lang="en-US" sz="1800">
                          <a:latin typeface="Times New Roman"/>
                        </a:rPr>
                        <a:t>.</a:t>
                      </a:r>
                    </a:p>
                  </a:txBody>
                  <a:tcPr anchor="ctr"/>
                </a:tc>
                <a:extLst>
                  <a:ext uri="{0D108BD9-81ED-4DB2-BD59-A6C34878D82A}">
                    <a16:rowId xmlns:a16="http://schemas.microsoft.com/office/drawing/2014/main" val="504086614"/>
                  </a:ext>
                </a:extLst>
              </a:tr>
              <a:tr h="749529">
                <a:tc>
                  <a:txBody>
                    <a:bodyPr/>
                    <a:lstStyle/>
                    <a:p>
                      <a:r>
                        <a:rPr lang="en-US" sz="1800" b="1">
                          <a:latin typeface="Times New Roman"/>
                        </a:rPr>
                        <a:t>9. Data pane</a:t>
                      </a:r>
                    </a:p>
                  </a:txBody>
                  <a:tcPr anchor="ctr">
                    <a:solidFill>
                      <a:schemeClr val="accent1">
                        <a:lumMod val="40000"/>
                        <a:lumOff val="60000"/>
                      </a:schemeClr>
                    </a:solidFill>
                  </a:tcPr>
                </a:tc>
                <a:tc>
                  <a:txBody>
                    <a:bodyPr/>
                    <a:lstStyle/>
                    <a:p>
                      <a:r>
                        <a:rPr lang="vi-VN" sz="1800" b="0" i="0" u="none" strike="noStrike" kern="1200">
                          <a:solidFill>
                            <a:schemeClr val="tx1"/>
                          </a:solidFill>
                          <a:effectLst/>
                          <a:latin typeface="Times New Roman"/>
                          <a:ea typeface="+mn-ea"/>
                          <a:cs typeface="+mn-cs"/>
                        </a:rPr>
                        <a:t>Hiển thị tất cả các trường có sẵn để thêm vào hình ảnh và bộ lọc. Nếu một bảng hoặc cột bị ẩn trong chế độ xem dữ liệu, nó sẽ không xuất hiện trong ngăn </a:t>
                      </a:r>
                      <a:r>
                        <a:rPr lang="en-US" sz="1800" b="0" i="0" u="none" strike="noStrike" kern="1200" err="1">
                          <a:solidFill>
                            <a:schemeClr val="tx1"/>
                          </a:solidFill>
                          <a:effectLst/>
                          <a:latin typeface="Times New Roman"/>
                          <a:ea typeface="+mn-ea"/>
                          <a:cs typeface="+mn-cs"/>
                        </a:rPr>
                        <a:t>này</a:t>
                      </a:r>
                      <a:r>
                        <a:rPr lang="vi-VN" sz="1800" b="0" i="0" u="none" strike="noStrike" kern="1200">
                          <a:solidFill>
                            <a:schemeClr val="tx1"/>
                          </a:solidFill>
                          <a:effectLst/>
                          <a:latin typeface="Times New Roman"/>
                          <a:ea typeface="+mn-ea"/>
                          <a:cs typeface="+mn-cs"/>
                        </a:rPr>
                        <a:t>.</a:t>
                      </a:r>
                      <a:endParaRPr lang="en-US" sz="1800">
                        <a:latin typeface="Times New Roman"/>
                      </a:endParaRPr>
                    </a:p>
                  </a:txBody>
                  <a:tcPr anchor="ctr"/>
                </a:tc>
                <a:extLst>
                  <a:ext uri="{0D108BD9-81ED-4DB2-BD59-A6C34878D82A}">
                    <a16:rowId xmlns:a16="http://schemas.microsoft.com/office/drawing/2014/main" val="3079807069"/>
                  </a:ext>
                </a:extLst>
              </a:tr>
            </a:tbl>
          </a:graphicData>
        </a:graphic>
      </p:graphicFrame>
      <p:pic>
        <p:nvPicPr>
          <p:cNvPr id="6" name="Picture 5">
            <a:extLst>
              <a:ext uri="{FF2B5EF4-FFF2-40B4-BE49-F238E27FC236}">
                <a16:creationId xmlns:a16="http://schemas.microsoft.com/office/drawing/2014/main" id="{2278C674-628B-4B24-9C70-9B822F8A9E35}"/>
              </a:ext>
            </a:extLst>
          </p:cNvPr>
          <p:cNvPicPr>
            <a:picLocks noChangeAspect="1"/>
          </p:cNvPicPr>
          <p:nvPr/>
        </p:nvPicPr>
        <p:blipFill rotWithShape="1">
          <a:blip r:embed="rId2">
            <a:extLst>
              <a:ext uri="{28A0092B-C50C-407E-A947-70E740481C1C}">
                <a14:useLocalDpi xmlns:a14="http://schemas.microsoft.com/office/drawing/2010/main" val="0"/>
              </a:ext>
            </a:extLst>
          </a:blip>
          <a:srcRect l="63143"/>
          <a:stretch/>
        </p:blipFill>
        <p:spPr>
          <a:xfrm>
            <a:off x="7084377" y="985421"/>
            <a:ext cx="3984983" cy="5793602"/>
          </a:xfrm>
          <a:prstGeom prst="rect">
            <a:avLst/>
          </a:prstGeom>
        </p:spPr>
      </p:pic>
    </p:spTree>
    <p:extLst>
      <p:ext uri="{BB962C8B-B14F-4D97-AF65-F5344CB8AC3E}">
        <p14:creationId xmlns:p14="http://schemas.microsoft.com/office/powerpoint/2010/main" val="186650635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rPr>
              <a:t>KẾT NỐI VỚI DỮ LIỆU</a:t>
            </a: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13</a:t>
            </a:fld>
            <a:endParaRPr lang="en-US"/>
          </a:p>
        </p:txBody>
      </p:sp>
      <p:grpSp>
        <p:nvGrpSpPr>
          <p:cNvPr id="17" name="Group 16">
            <a:extLst>
              <a:ext uri="{FF2B5EF4-FFF2-40B4-BE49-F238E27FC236}">
                <a16:creationId xmlns:a16="http://schemas.microsoft.com/office/drawing/2014/main" id="{B31A7F09-BB0C-4901-AA81-F92E7ABD6499}"/>
              </a:ext>
            </a:extLst>
          </p:cNvPr>
          <p:cNvGrpSpPr/>
          <p:nvPr/>
        </p:nvGrpSpPr>
        <p:grpSpPr>
          <a:xfrm>
            <a:off x="174887" y="1055913"/>
            <a:ext cx="8504875" cy="5802085"/>
            <a:chOff x="174887" y="1216250"/>
            <a:chExt cx="8504875" cy="5198068"/>
          </a:xfrm>
        </p:grpSpPr>
        <p:pic>
          <p:nvPicPr>
            <p:cNvPr id="5" name="Picture 4">
              <a:extLst>
                <a:ext uri="{FF2B5EF4-FFF2-40B4-BE49-F238E27FC236}">
                  <a16:creationId xmlns:a16="http://schemas.microsoft.com/office/drawing/2014/main" id="{26C8A4F4-2DB0-44A1-87B0-8BD52AF5A98D}"/>
                </a:ext>
              </a:extLst>
            </p:cNvPr>
            <p:cNvPicPr>
              <a:picLocks noChangeAspect="1"/>
            </p:cNvPicPr>
            <p:nvPr/>
          </p:nvPicPr>
          <p:blipFill>
            <a:blip r:embed="rId2"/>
            <a:stretch>
              <a:fillRect/>
            </a:stretch>
          </p:blipFill>
          <p:spPr>
            <a:xfrm>
              <a:off x="174887" y="1216250"/>
              <a:ext cx="8504875" cy="5198068"/>
            </a:xfrm>
            <a:prstGeom prst="rect">
              <a:avLst/>
            </a:prstGeom>
          </p:spPr>
        </p:pic>
        <p:sp>
          <p:nvSpPr>
            <p:cNvPr id="10" name="Left Brace 9">
              <a:extLst>
                <a:ext uri="{FF2B5EF4-FFF2-40B4-BE49-F238E27FC236}">
                  <a16:creationId xmlns:a16="http://schemas.microsoft.com/office/drawing/2014/main" id="{5A740717-8E46-430F-8134-21E6C769B975}"/>
                </a:ext>
              </a:extLst>
            </p:cNvPr>
            <p:cNvSpPr/>
            <p:nvPr/>
          </p:nvSpPr>
          <p:spPr>
            <a:xfrm>
              <a:off x="3354361" y="2618913"/>
              <a:ext cx="116808" cy="124287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a:cs typeface="Times New Roman"/>
              </a:endParaRPr>
            </a:p>
          </p:txBody>
        </p:sp>
        <p:sp>
          <p:nvSpPr>
            <p:cNvPr id="11" name="TextBox 10">
              <a:extLst>
                <a:ext uri="{FF2B5EF4-FFF2-40B4-BE49-F238E27FC236}">
                  <a16:creationId xmlns:a16="http://schemas.microsoft.com/office/drawing/2014/main" id="{EFF12D4C-5661-47C6-B2F3-F8731DE8925A}"/>
                </a:ext>
              </a:extLst>
            </p:cNvPr>
            <p:cNvSpPr txBox="1"/>
            <p:nvPr/>
          </p:nvSpPr>
          <p:spPr>
            <a:xfrm>
              <a:off x="852257" y="2885243"/>
              <a:ext cx="1526960" cy="584775"/>
            </a:xfrm>
            <a:prstGeom prst="rect">
              <a:avLst/>
            </a:prstGeom>
            <a:noFill/>
          </p:spPr>
          <p:txBody>
            <a:bodyPr wrap="square" rtlCol="0">
              <a:spAutoFit/>
            </a:bodyPr>
            <a:lstStyle/>
            <a:p>
              <a:r>
                <a:rPr lang="en-US" sz="1600" err="1">
                  <a:solidFill>
                    <a:srgbClr val="FF0000"/>
                  </a:solidFill>
                  <a:latin typeface="Times New Roman"/>
                  <a:cs typeface="Times New Roman"/>
                </a:rPr>
                <a:t>Các</a:t>
              </a:r>
              <a:r>
                <a:rPr lang="en-US" sz="1600">
                  <a:solidFill>
                    <a:srgbClr val="FF0000"/>
                  </a:solidFill>
                  <a:latin typeface="Times New Roman"/>
                  <a:cs typeface="Times New Roman"/>
                </a:rPr>
                <a:t> </a:t>
              </a:r>
              <a:r>
                <a:rPr lang="en-US" sz="1600" err="1">
                  <a:solidFill>
                    <a:srgbClr val="FF0000"/>
                  </a:solidFill>
                  <a:latin typeface="Times New Roman"/>
                  <a:cs typeface="Times New Roman"/>
                </a:rPr>
                <a:t>nguồn</a:t>
              </a:r>
              <a:r>
                <a:rPr lang="en-US" sz="1600">
                  <a:solidFill>
                    <a:srgbClr val="FF0000"/>
                  </a:solidFill>
                  <a:latin typeface="Times New Roman"/>
                  <a:cs typeface="Times New Roman"/>
                </a:rPr>
                <a:t> </a:t>
              </a:r>
              <a:r>
                <a:rPr lang="en-US" sz="1600" err="1">
                  <a:solidFill>
                    <a:srgbClr val="FF0000"/>
                  </a:solidFill>
                  <a:latin typeface="Times New Roman"/>
                  <a:cs typeface="Times New Roman"/>
                </a:rPr>
                <a:t>dữ</a:t>
              </a:r>
              <a:r>
                <a:rPr lang="en-US" sz="1600">
                  <a:solidFill>
                    <a:srgbClr val="FF0000"/>
                  </a:solidFill>
                  <a:latin typeface="Times New Roman"/>
                  <a:cs typeface="Times New Roman"/>
                </a:rPr>
                <a:t> </a:t>
              </a:r>
              <a:r>
                <a:rPr lang="en-US" sz="1600" err="1">
                  <a:solidFill>
                    <a:srgbClr val="FF0000"/>
                  </a:solidFill>
                  <a:latin typeface="Times New Roman"/>
                  <a:cs typeface="Times New Roman"/>
                </a:rPr>
                <a:t>liệu</a:t>
              </a:r>
              <a:r>
                <a:rPr lang="en-US" sz="1600">
                  <a:solidFill>
                    <a:srgbClr val="FF0000"/>
                  </a:solidFill>
                  <a:latin typeface="Times New Roman"/>
                  <a:cs typeface="Times New Roman"/>
                </a:rPr>
                <a:t> </a:t>
              </a:r>
              <a:r>
                <a:rPr lang="en-US" sz="1600" err="1">
                  <a:solidFill>
                    <a:srgbClr val="FF0000"/>
                  </a:solidFill>
                  <a:latin typeface="Times New Roman"/>
                  <a:cs typeface="Times New Roman"/>
                </a:rPr>
                <a:t>phổ</a:t>
              </a:r>
              <a:r>
                <a:rPr lang="en-US" sz="1600">
                  <a:solidFill>
                    <a:srgbClr val="FF0000"/>
                  </a:solidFill>
                  <a:latin typeface="Times New Roman"/>
                  <a:cs typeface="Times New Roman"/>
                </a:rPr>
                <a:t> </a:t>
              </a:r>
              <a:r>
                <a:rPr lang="en-US" sz="1600" err="1">
                  <a:solidFill>
                    <a:srgbClr val="FF0000"/>
                  </a:solidFill>
                  <a:latin typeface="Times New Roman"/>
                  <a:cs typeface="Times New Roman"/>
                </a:rPr>
                <a:t>biến</a:t>
              </a:r>
              <a:endParaRPr lang="en-US" sz="1600">
                <a:solidFill>
                  <a:srgbClr val="FF0000"/>
                </a:solidFill>
                <a:latin typeface="Times New Roman"/>
                <a:cs typeface="Times New Roman"/>
              </a:endParaRPr>
            </a:p>
          </p:txBody>
        </p:sp>
        <p:cxnSp>
          <p:nvCxnSpPr>
            <p:cNvPr id="13" name="Straight Arrow Connector 12">
              <a:extLst>
                <a:ext uri="{FF2B5EF4-FFF2-40B4-BE49-F238E27FC236}">
                  <a16:creationId xmlns:a16="http://schemas.microsoft.com/office/drawing/2014/main" id="{1D67C396-0C6B-4087-A975-7CE46408420F}"/>
                </a:ext>
              </a:extLst>
            </p:cNvPr>
            <p:cNvCxnSpPr>
              <a:cxnSpLocks/>
            </p:cNvCxnSpPr>
            <p:nvPr/>
          </p:nvCxnSpPr>
          <p:spPr>
            <a:xfrm>
              <a:off x="2585323" y="3231472"/>
              <a:ext cx="62839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Speech Bubble: Rectangle with Corners Rounded 15">
            <a:extLst>
              <a:ext uri="{FF2B5EF4-FFF2-40B4-BE49-F238E27FC236}">
                <a16:creationId xmlns:a16="http://schemas.microsoft.com/office/drawing/2014/main" id="{4ED49739-DDD7-400C-8E8D-FABBA4FE36FC}"/>
              </a:ext>
            </a:extLst>
          </p:cNvPr>
          <p:cNvSpPr/>
          <p:nvPr/>
        </p:nvSpPr>
        <p:spPr>
          <a:xfrm>
            <a:off x="9247641" y="1688886"/>
            <a:ext cx="2491666" cy="2459114"/>
          </a:xfrm>
          <a:prstGeom prst="wedgeRoundRectCallout">
            <a:avLst>
              <a:gd name="adj1" fmla="val -103137"/>
              <a:gd name="adj2" fmla="val -30280"/>
              <a:gd name="adj3" fmla="val 16667"/>
            </a:avLst>
          </a:prstGeom>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just"/>
            <a:endParaRPr lang="en-US">
              <a:latin typeface="Times New Roman"/>
              <a:cs typeface="Times New Roman"/>
            </a:endParaRPr>
          </a:p>
          <a:p>
            <a:pPr algn="just"/>
            <a:r>
              <a:rPr lang="en-US">
                <a:latin typeface="Times New Roman"/>
                <a:cs typeface="Times New Roman"/>
              </a:rPr>
              <a:t>Power BI </a:t>
            </a:r>
            <a:r>
              <a:rPr lang="en-US" err="1">
                <a:latin typeface="Times New Roman"/>
                <a:cs typeface="Times New Roman"/>
              </a:rPr>
              <a:t>có</a:t>
            </a:r>
            <a:r>
              <a:rPr lang="en-US">
                <a:latin typeface="Times New Roman"/>
                <a:cs typeface="Times New Roman"/>
              </a:rPr>
              <a:t> </a:t>
            </a:r>
            <a:r>
              <a:rPr lang="en-US" err="1">
                <a:latin typeface="Times New Roman"/>
                <a:cs typeface="Times New Roman"/>
              </a:rPr>
              <a:t>thể</a:t>
            </a:r>
            <a:r>
              <a:rPr lang="en-US">
                <a:latin typeface="Times New Roman"/>
                <a:cs typeface="Times New Roman"/>
              </a:rPr>
              <a:t> </a:t>
            </a:r>
            <a:r>
              <a:rPr lang="en-US" err="1">
                <a:latin typeface="Times New Roman"/>
                <a:cs typeface="Times New Roman"/>
              </a:rPr>
              <a:t>kết</a:t>
            </a:r>
            <a:r>
              <a:rPr lang="en-US">
                <a:latin typeface="Times New Roman"/>
                <a:cs typeface="Times New Roman"/>
              </a:rPr>
              <a:t> </a:t>
            </a:r>
            <a:r>
              <a:rPr lang="en-US" err="1">
                <a:latin typeface="Times New Roman"/>
                <a:cs typeface="Times New Roman"/>
              </a:rPr>
              <a:t>nối</a:t>
            </a:r>
            <a:r>
              <a:rPr lang="en-US">
                <a:latin typeface="Times New Roman"/>
                <a:cs typeface="Times New Roman"/>
              </a:rPr>
              <a:t> </a:t>
            </a:r>
            <a:r>
              <a:rPr lang="en-US" err="1">
                <a:latin typeface="Times New Roman"/>
                <a:cs typeface="Times New Roman"/>
              </a:rPr>
              <a:t>với</a:t>
            </a:r>
            <a:r>
              <a:rPr lang="en-US">
                <a:latin typeface="Times New Roman"/>
                <a:cs typeface="Times New Roman"/>
              </a:rPr>
              <a:t> </a:t>
            </a:r>
            <a:r>
              <a:rPr lang="en-US" err="1">
                <a:latin typeface="Times New Roman"/>
                <a:cs typeface="Times New Roman"/>
              </a:rPr>
              <a:t>nhiều</a:t>
            </a:r>
            <a:r>
              <a:rPr lang="en-US">
                <a:latin typeface="Times New Roman"/>
                <a:cs typeface="Times New Roman"/>
              </a:rPr>
              <a:t> </a:t>
            </a:r>
            <a:r>
              <a:rPr lang="en-US" err="1">
                <a:latin typeface="Times New Roman"/>
                <a:cs typeface="Times New Roman"/>
              </a:rPr>
              <a:t>nguồn</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 </a:t>
            </a:r>
            <a:r>
              <a:rPr lang="en-US" err="1">
                <a:latin typeface="Times New Roman"/>
                <a:cs typeface="Times New Roman"/>
              </a:rPr>
              <a:t>khác</a:t>
            </a:r>
            <a:r>
              <a:rPr lang="en-US">
                <a:latin typeface="Times New Roman"/>
                <a:cs typeface="Times New Roman"/>
              </a:rPr>
              <a:t> </a:t>
            </a:r>
            <a:r>
              <a:rPr lang="en-US" err="1">
                <a:latin typeface="Times New Roman"/>
                <a:cs typeface="Times New Roman"/>
              </a:rPr>
              <a:t>nhau</a:t>
            </a:r>
            <a:r>
              <a:rPr lang="en-US">
                <a:latin typeface="Times New Roman"/>
                <a:cs typeface="Times New Roman"/>
              </a:rPr>
              <a:t> </a:t>
            </a:r>
            <a:r>
              <a:rPr lang="en-US" err="1">
                <a:latin typeface="Times New Roman"/>
                <a:cs typeface="Times New Roman"/>
              </a:rPr>
              <a:t>bằng</a:t>
            </a:r>
            <a:r>
              <a:rPr lang="en-US">
                <a:latin typeface="Times New Roman"/>
                <a:cs typeface="Times New Roman"/>
              </a:rPr>
              <a:t> </a:t>
            </a:r>
            <a:r>
              <a:rPr lang="en-US" err="1">
                <a:latin typeface="Times New Roman"/>
                <a:cs typeface="Times New Roman"/>
              </a:rPr>
              <a:t>cách</a:t>
            </a:r>
            <a:r>
              <a:rPr lang="en-US">
                <a:latin typeface="Times New Roman"/>
                <a:cs typeface="Times New Roman"/>
              </a:rPr>
              <a:t> </a:t>
            </a:r>
            <a:r>
              <a:rPr lang="en-US" err="1">
                <a:latin typeface="Times New Roman"/>
                <a:cs typeface="Times New Roman"/>
              </a:rPr>
              <a:t>nhập</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 </a:t>
            </a:r>
            <a:r>
              <a:rPr lang="en-US" err="1">
                <a:latin typeface="Times New Roman"/>
                <a:cs typeface="Times New Roman"/>
              </a:rPr>
              <a:t>vào</a:t>
            </a:r>
            <a:r>
              <a:rPr lang="en-US">
                <a:latin typeface="Times New Roman"/>
                <a:cs typeface="Times New Roman"/>
              </a:rPr>
              <a:t> </a:t>
            </a:r>
            <a:r>
              <a:rPr lang="en-US" err="1">
                <a:latin typeface="Times New Roman"/>
                <a:cs typeface="Times New Roman"/>
              </a:rPr>
              <a:t>báo</a:t>
            </a:r>
            <a:r>
              <a:rPr lang="en-US">
                <a:latin typeface="Times New Roman"/>
                <a:cs typeface="Times New Roman"/>
              </a:rPr>
              <a:t> </a:t>
            </a:r>
            <a:r>
              <a:rPr lang="en-US" err="1">
                <a:latin typeface="Times New Roman"/>
                <a:cs typeface="Times New Roman"/>
              </a:rPr>
              <a:t>cáo</a:t>
            </a:r>
            <a:r>
              <a:rPr lang="en-US">
                <a:latin typeface="Times New Roman"/>
                <a:cs typeface="Times New Roman"/>
              </a:rPr>
              <a:t> </a:t>
            </a:r>
            <a:r>
              <a:rPr lang="en-US" err="1">
                <a:latin typeface="Times New Roman"/>
                <a:cs typeface="Times New Roman"/>
              </a:rPr>
              <a:t>hoặc</a:t>
            </a:r>
            <a:r>
              <a:rPr lang="en-US">
                <a:latin typeface="Times New Roman"/>
                <a:cs typeface="Times New Roman"/>
              </a:rPr>
              <a:t> </a:t>
            </a:r>
            <a:r>
              <a:rPr lang="en-US" err="1">
                <a:latin typeface="Times New Roman"/>
                <a:cs typeface="Times New Roman"/>
              </a:rPr>
              <a:t>thiết</a:t>
            </a:r>
            <a:r>
              <a:rPr lang="en-US">
                <a:latin typeface="Times New Roman"/>
                <a:cs typeface="Times New Roman"/>
              </a:rPr>
              <a:t> </a:t>
            </a:r>
            <a:r>
              <a:rPr lang="en-US" err="1">
                <a:latin typeface="Times New Roman"/>
                <a:cs typeface="Times New Roman"/>
              </a:rPr>
              <a:t>lập</a:t>
            </a:r>
            <a:r>
              <a:rPr lang="en-US">
                <a:latin typeface="Times New Roman"/>
                <a:cs typeface="Times New Roman"/>
              </a:rPr>
              <a:t> </a:t>
            </a:r>
            <a:r>
              <a:rPr lang="en-US" err="1">
                <a:latin typeface="Times New Roman"/>
                <a:cs typeface="Times New Roman"/>
              </a:rPr>
              <a:t>kết</a:t>
            </a:r>
            <a:r>
              <a:rPr lang="en-US">
                <a:latin typeface="Times New Roman"/>
                <a:cs typeface="Times New Roman"/>
              </a:rPr>
              <a:t> </a:t>
            </a:r>
            <a:r>
              <a:rPr lang="en-US" err="1">
                <a:latin typeface="Times New Roman"/>
                <a:cs typeface="Times New Roman"/>
              </a:rPr>
              <a:t>nối</a:t>
            </a:r>
            <a:r>
              <a:rPr lang="en-US">
                <a:latin typeface="Times New Roman"/>
                <a:cs typeface="Times New Roman"/>
              </a:rPr>
              <a:t> </a:t>
            </a:r>
            <a:r>
              <a:rPr lang="en-US" err="1">
                <a:latin typeface="Times New Roman"/>
                <a:cs typeface="Times New Roman"/>
              </a:rPr>
              <a:t>trực</a:t>
            </a:r>
            <a:r>
              <a:rPr lang="en-US">
                <a:latin typeface="Times New Roman"/>
                <a:cs typeface="Times New Roman"/>
              </a:rPr>
              <a:t> </a:t>
            </a:r>
            <a:r>
              <a:rPr lang="en-US" err="1">
                <a:latin typeface="Times New Roman"/>
                <a:cs typeface="Times New Roman"/>
              </a:rPr>
              <a:t>tiếp</a:t>
            </a:r>
            <a:r>
              <a:rPr lang="en-US">
                <a:latin typeface="Times New Roman"/>
                <a:cs typeface="Times New Roman"/>
              </a:rPr>
              <a:t> </a:t>
            </a:r>
            <a:r>
              <a:rPr lang="en-US" err="1">
                <a:latin typeface="Times New Roman"/>
                <a:cs typeface="Times New Roman"/>
              </a:rPr>
              <a:t>mà</a:t>
            </a:r>
            <a:r>
              <a:rPr lang="en-US">
                <a:latin typeface="Times New Roman"/>
                <a:cs typeface="Times New Roman"/>
              </a:rPr>
              <a:t> </a:t>
            </a:r>
            <a:r>
              <a:rPr lang="en-US" err="1">
                <a:latin typeface="Times New Roman"/>
                <a:cs typeface="Times New Roman"/>
              </a:rPr>
              <a:t>không</a:t>
            </a:r>
            <a:r>
              <a:rPr lang="en-US">
                <a:latin typeface="Times New Roman"/>
                <a:cs typeface="Times New Roman"/>
              </a:rPr>
              <a:t> </a:t>
            </a:r>
            <a:r>
              <a:rPr lang="en-US" err="1">
                <a:latin typeface="Times New Roman"/>
                <a:cs typeface="Times New Roman"/>
              </a:rPr>
              <a:t>cần</a:t>
            </a:r>
            <a:r>
              <a:rPr lang="en-US">
                <a:latin typeface="Times New Roman"/>
                <a:cs typeface="Times New Roman"/>
              </a:rPr>
              <a:t> </a:t>
            </a:r>
            <a:r>
              <a:rPr lang="en-US" err="1">
                <a:latin typeface="Times New Roman"/>
                <a:cs typeface="Times New Roman"/>
              </a:rPr>
              <a:t>nhập</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a:t>
            </a:r>
            <a:endParaRPr lang="en-US"/>
          </a:p>
          <a:p>
            <a:pPr algn="just"/>
            <a:endParaRPr lang="en-US">
              <a:latin typeface="Times New Roman"/>
              <a:cs typeface="Times New Roman"/>
            </a:endParaRPr>
          </a:p>
        </p:txBody>
      </p:sp>
      <p:sp>
        <p:nvSpPr>
          <p:cNvPr id="4" name="Rectangle 3">
            <a:extLst>
              <a:ext uri="{FF2B5EF4-FFF2-40B4-BE49-F238E27FC236}">
                <a16:creationId xmlns:a16="http://schemas.microsoft.com/office/drawing/2014/main" id="{C2C137CB-6EA8-4659-9F85-42B95E4EE18E}"/>
              </a:ext>
            </a:extLst>
          </p:cNvPr>
          <p:cNvSpPr/>
          <p:nvPr/>
        </p:nvSpPr>
        <p:spPr>
          <a:xfrm>
            <a:off x="1296140" y="1447060"/>
            <a:ext cx="363984" cy="7368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6" name="Flowchart: Alternate Process 5">
            <a:extLst>
              <a:ext uri="{FF2B5EF4-FFF2-40B4-BE49-F238E27FC236}">
                <a16:creationId xmlns:a16="http://schemas.microsoft.com/office/drawing/2014/main" id="{5DFE37FD-33B8-4D73-B8A9-5F0A995C0C95}"/>
              </a:ext>
            </a:extLst>
          </p:cNvPr>
          <p:cNvSpPr/>
          <p:nvPr/>
        </p:nvSpPr>
        <p:spPr>
          <a:xfrm>
            <a:off x="9192895" y="4565432"/>
            <a:ext cx="2601157" cy="603682"/>
          </a:xfrm>
          <a:prstGeom prst="flowChartAlternate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latin typeface="Times New Roman"/>
                <a:cs typeface="Times New Roman"/>
              </a:rPr>
              <a:t>Home </a:t>
            </a:r>
            <a:r>
              <a:rPr lang="en-US">
                <a:solidFill>
                  <a:srgbClr val="FF0000"/>
                </a:solidFill>
                <a:latin typeface="Times New Roman"/>
                <a:cs typeface="Times New Roman"/>
                <a:sym typeface="Wingdings" panose="05000000000000000000" pitchFamily="2" charset="2"/>
              </a:rPr>
              <a:t> Get data  More …</a:t>
            </a:r>
            <a:endParaRPr lang="en-US">
              <a:solidFill>
                <a:srgbClr val="FF0000"/>
              </a:solidFill>
              <a:latin typeface="Times New Roman"/>
              <a:cs typeface="Times New Roman"/>
            </a:endParaRPr>
          </a:p>
        </p:txBody>
      </p:sp>
    </p:spTree>
    <p:extLst>
      <p:ext uri="{BB962C8B-B14F-4D97-AF65-F5344CB8AC3E}">
        <p14:creationId xmlns:p14="http://schemas.microsoft.com/office/powerpoint/2010/main" val="382009770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rPr>
              <a:t>KẾT NỐI VỚI DỮ LIỆU</a:t>
            </a: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14</a:t>
            </a:fld>
            <a:endParaRPr lang="en-US"/>
          </a:p>
        </p:txBody>
      </p:sp>
      <p:sp>
        <p:nvSpPr>
          <p:cNvPr id="4" name="Rectangle: Rounded Corners 3">
            <a:extLst>
              <a:ext uri="{FF2B5EF4-FFF2-40B4-BE49-F238E27FC236}">
                <a16:creationId xmlns:a16="http://schemas.microsoft.com/office/drawing/2014/main" id="{2AABB390-23AE-4820-8120-975A58E03689}"/>
              </a:ext>
            </a:extLst>
          </p:cNvPr>
          <p:cNvSpPr/>
          <p:nvPr/>
        </p:nvSpPr>
        <p:spPr>
          <a:xfrm>
            <a:off x="4928585" y="1076417"/>
            <a:ext cx="2334827" cy="541538"/>
          </a:xfrm>
          <a:prstGeom prst="round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12700" cmpd="sng">
                  <a:noFill/>
                  <a:prstDash val="solid"/>
                </a:ln>
                <a:solidFill>
                  <a:srgbClr val="FF0000"/>
                </a:solidFill>
                <a:latin typeface="Times New Roman"/>
                <a:cs typeface="Times New Roman"/>
              </a:rPr>
              <a:t>Ba </a:t>
            </a:r>
            <a:r>
              <a:rPr lang="en-US" b="1" err="1">
                <a:ln w="12700" cmpd="sng">
                  <a:noFill/>
                  <a:prstDash val="solid"/>
                </a:ln>
                <a:solidFill>
                  <a:srgbClr val="FF0000"/>
                </a:solidFill>
                <a:latin typeface="Times New Roman"/>
                <a:cs typeface="Times New Roman"/>
              </a:rPr>
              <a:t>cách</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kết</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nối</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dữ</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liệu</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cơ</a:t>
            </a:r>
            <a:r>
              <a:rPr lang="en-US" b="1">
                <a:ln w="12700" cmpd="sng">
                  <a:noFill/>
                  <a:prstDash val="solid"/>
                </a:ln>
                <a:solidFill>
                  <a:srgbClr val="FF0000"/>
                </a:solidFill>
                <a:latin typeface="Times New Roman"/>
                <a:cs typeface="Times New Roman"/>
              </a:rPr>
              <a:t> </a:t>
            </a:r>
            <a:r>
              <a:rPr lang="en-US" b="1" err="1">
                <a:ln w="12700" cmpd="sng">
                  <a:noFill/>
                  <a:prstDash val="solid"/>
                </a:ln>
                <a:solidFill>
                  <a:srgbClr val="FF0000"/>
                </a:solidFill>
                <a:latin typeface="Times New Roman"/>
                <a:cs typeface="Times New Roman"/>
              </a:rPr>
              <a:t>bản</a:t>
            </a:r>
            <a:endParaRPr lang="en-US" b="1">
              <a:ln w="12700" cmpd="sng">
                <a:noFill/>
                <a:prstDash val="solid"/>
              </a:ln>
              <a:solidFill>
                <a:srgbClr val="FF0000"/>
              </a:solidFill>
              <a:latin typeface="Times New Roman"/>
              <a:cs typeface="Times New Roman"/>
            </a:endParaRPr>
          </a:p>
        </p:txBody>
      </p:sp>
      <p:sp>
        <p:nvSpPr>
          <p:cNvPr id="12" name="Rectangle: Rounded Corners 11">
            <a:extLst>
              <a:ext uri="{FF2B5EF4-FFF2-40B4-BE49-F238E27FC236}">
                <a16:creationId xmlns:a16="http://schemas.microsoft.com/office/drawing/2014/main" id="{660DE4B6-5278-4424-86C4-1ACD98DF3EF2}"/>
              </a:ext>
            </a:extLst>
          </p:cNvPr>
          <p:cNvSpPr/>
          <p:nvPr/>
        </p:nvSpPr>
        <p:spPr>
          <a:xfrm>
            <a:off x="8492972" y="2268244"/>
            <a:ext cx="2334827" cy="541538"/>
          </a:xfrm>
          <a:prstGeom prst="round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Times New Roman"/>
                <a:cs typeface="Times New Roman"/>
              </a:rPr>
              <a:t>Nhập</a:t>
            </a:r>
            <a:r>
              <a:rPr lang="en-US" b="1">
                <a:solidFill>
                  <a:schemeClr val="tx1"/>
                </a:solidFill>
                <a:latin typeface="Times New Roman"/>
                <a:cs typeface="Times New Roman"/>
              </a:rPr>
              <a:t> </a:t>
            </a:r>
            <a:r>
              <a:rPr lang="en-US" b="1" err="1">
                <a:solidFill>
                  <a:schemeClr val="tx1"/>
                </a:solidFill>
                <a:latin typeface="Times New Roman"/>
                <a:cs typeface="Times New Roman"/>
              </a:rPr>
              <a:t>trực</a:t>
            </a:r>
            <a:r>
              <a:rPr lang="en-US" b="1">
                <a:solidFill>
                  <a:schemeClr val="tx1"/>
                </a:solidFill>
                <a:latin typeface="Times New Roman"/>
                <a:cs typeface="Times New Roman"/>
              </a:rPr>
              <a:t> </a:t>
            </a:r>
            <a:r>
              <a:rPr lang="en-US" b="1" err="1">
                <a:solidFill>
                  <a:schemeClr val="tx1"/>
                </a:solidFill>
                <a:latin typeface="Times New Roman"/>
                <a:cs typeface="Times New Roman"/>
              </a:rPr>
              <a:t>tiếp</a:t>
            </a:r>
            <a:endParaRPr lang="en-US" b="1">
              <a:solidFill>
                <a:schemeClr val="tx1"/>
              </a:solidFill>
              <a:latin typeface="Times New Roman"/>
              <a:cs typeface="Times New Roman"/>
            </a:endParaRPr>
          </a:p>
        </p:txBody>
      </p:sp>
      <p:sp>
        <p:nvSpPr>
          <p:cNvPr id="14" name="Rectangle: Rounded Corners 13">
            <a:extLst>
              <a:ext uri="{FF2B5EF4-FFF2-40B4-BE49-F238E27FC236}">
                <a16:creationId xmlns:a16="http://schemas.microsoft.com/office/drawing/2014/main" id="{DB8EEE41-3774-45AD-94A7-F07AC965F7CC}"/>
              </a:ext>
            </a:extLst>
          </p:cNvPr>
          <p:cNvSpPr/>
          <p:nvPr/>
        </p:nvSpPr>
        <p:spPr>
          <a:xfrm>
            <a:off x="4928584" y="2268244"/>
            <a:ext cx="2334827" cy="5415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Times New Roman"/>
                <a:cs typeface="Times New Roman"/>
              </a:rPr>
              <a:t>SQL </a:t>
            </a:r>
            <a:r>
              <a:rPr lang="en-US" b="1">
                <a:solidFill>
                  <a:schemeClr val="tx1"/>
                </a:solidFill>
                <a:latin typeface="Times New Roman"/>
                <a:ea typeface="+mn-lt"/>
                <a:cs typeface="Times New Roman"/>
              </a:rPr>
              <a:t>Server</a:t>
            </a:r>
            <a:endParaRPr lang="en-US" b="1">
              <a:solidFill>
                <a:schemeClr val="tx1"/>
              </a:solidFill>
              <a:latin typeface="Times New Roman"/>
              <a:cs typeface="Times New Roman"/>
            </a:endParaRPr>
          </a:p>
        </p:txBody>
      </p:sp>
      <p:sp>
        <p:nvSpPr>
          <p:cNvPr id="15" name="Rectangle: Rounded Corners 14">
            <a:extLst>
              <a:ext uri="{FF2B5EF4-FFF2-40B4-BE49-F238E27FC236}">
                <a16:creationId xmlns:a16="http://schemas.microsoft.com/office/drawing/2014/main" id="{E03FFC5D-7712-4AD0-AD06-E11A8ED50B5E}"/>
              </a:ext>
            </a:extLst>
          </p:cNvPr>
          <p:cNvSpPr/>
          <p:nvPr/>
        </p:nvSpPr>
        <p:spPr>
          <a:xfrm>
            <a:off x="1364201" y="2268244"/>
            <a:ext cx="2334827" cy="54153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a:cs typeface="Times New Roman"/>
              </a:rPr>
              <a:t>Excel file</a:t>
            </a:r>
          </a:p>
        </p:txBody>
      </p:sp>
      <p:sp>
        <p:nvSpPr>
          <p:cNvPr id="17" name="Rectangle: Rounded Corners 16">
            <a:extLst>
              <a:ext uri="{FF2B5EF4-FFF2-40B4-BE49-F238E27FC236}">
                <a16:creationId xmlns:a16="http://schemas.microsoft.com/office/drawing/2014/main" id="{A9A058DF-F9F8-452E-BFA9-DF1142B5428F}"/>
              </a:ext>
            </a:extLst>
          </p:cNvPr>
          <p:cNvSpPr/>
          <p:nvPr/>
        </p:nvSpPr>
        <p:spPr>
          <a:xfrm>
            <a:off x="1364201" y="3134221"/>
            <a:ext cx="2334826" cy="1338208"/>
          </a:xfrm>
          <a:prstGeom prst="roundRect">
            <a:avLst>
              <a:gd name="adj"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à"/>
            </a:pPr>
            <a:r>
              <a:rPr lang="en-US">
                <a:solidFill>
                  <a:schemeClr val="tx1"/>
                </a:solidFill>
                <a:latin typeface="Times New Roman"/>
                <a:cs typeface="Times New Roman"/>
              </a:rPr>
              <a:t>Home</a:t>
            </a:r>
          </a:p>
          <a:p>
            <a:pPr marL="285750" indent="-285750">
              <a:buFont typeface="Wingdings" panose="05000000000000000000" pitchFamily="2" charset="2"/>
              <a:buChar char="à"/>
            </a:pPr>
            <a:r>
              <a:rPr lang="en-US">
                <a:solidFill>
                  <a:schemeClr val="tx1"/>
                </a:solidFill>
                <a:latin typeface="Times New Roman"/>
                <a:cs typeface="Times New Roman"/>
                <a:sym typeface="Wingdings" panose="05000000000000000000" pitchFamily="2" charset="2"/>
              </a:rPr>
              <a:t>Excel workbook</a:t>
            </a:r>
          </a:p>
          <a:p>
            <a:pPr marL="285750" indent="-285750">
              <a:buFont typeface="Wingdings" panose="05000000000000000000" pitchFamily="2" charset="2"/>
              <a:buChar char="à"/>
            </a:pPr>
            <a:r>
              <a:rPr lang="en-US" err="1">
                <a:solidFill>
                  <a:schemeClr val="tx1"/>
                </a:solidFill>
                <a:latin typeface="Times New Roman"/>
                <a:cs typeface="Times New Roman"/>
                <a:sym typeface="Wingdings" panose="05000000000000000000" pitchFamily="2" charset="2"/>
              </a:rPr>
              <a:t>Chọn</a:t>
            </a:r>
            <a:r>
              <a:rPr lang="en-US">
                <a:solidFill>
                  <a:schemeClr val="tx1"/>
                </a:solidFill>
                <a:latin typeface="Times New Roman"/>
                <a:cs typeface="Times New Roman"/>
                <a:sym typeface="Wingdings" panose="05000000000000000000" pitchFamily="2" charset="2"/>
              </a:rPr>
              <a:t> excel files</a:t>
            </a:r>
          </a:p>
          <a:p>
            <a:pPr marL="285750" indent="-285750">
              <a:buFont typeface="Wingdings" panose="05000000000000000000" pitchFamily="2" charset="2"/>
              <a:buChar char="à"/>
            </a:pPr>
            <a:r>
              <a:rPr lang="en-US">
                <a:solidFill>
                  <a:schemeClr val="tx1"/>
                </a:solidFill>
                <a:latin typeface="Times New Roman"/>
                <a:cs typeface="Times New Roman"/>
                <a:sym typeface="Wingdings" panose="05000000000000000000" pitchFamily="2" charset="2"/>
              </a:rPr>
              <a:t>Load / Transform </a:t>
            </a:r>
          </a:p>
        </p:txBody>
      </p:sp>
      <p:sp>
        <p:nvSpPr>
          <p:cNvPr id="18" name="Rectangle: Rounded Corners 17">
            <a:extLst>
              <a:ext uri="{FF2B5EF4-FFF2-40B4-BE49-F238E27FC236}">
                <a16:creationId xmlns:a16="http://schemas.microsoft.com/office/drawing/2014/main" id="{F7051006-D029-49E2-A613-BA9B82FE7D35}"/>
              </a:ext>
            </a:extLst>
          </p:cNvPr>
          <p:cNvSpPr/>
          <p:nvPr/>
        </p:nvSpPr>
        <p:spPr>
          <a:xfrm>
            <a:off x="4928583" y="3134221"/>
            <a:ext cx="2334827" cy="1943806"/>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anose="05000000000000000000" pitchFamily="2" charset="2"/>
              <a:buChar char="à"/>
            </a:pPr>
            <a:r>
              <a:rPr lang="en-US">
                <a:solidFill>
                  <a:schemeClr val="tx1"/>
                </a:solidFill>
                <a:latin typeface="Times New Roman"/>
                <a:cs typeface="Times New Roman"/>
              </a:rPr>
              <a:t>Home</a:t>
            </a:r>
          </a:p>
          <a:p>
            <a:pPr marL="285750" indent="-285750">
              <a:buFont typeface="Wingdings" panose="05000000000000000000" pitchFamily="2" charset="2"/>
              <a:buChar char="à"/>
            </a:pPr>
            <a:r>
              <a:rPr lang="en-US">
                <a:solidFill>
                  <a:schemeClr val="tx1"/>
                </a:solidFill>
                <a:latin typeface="Times New Roman"/>
                <a:cs typeface="Times New Roman"/>
              </a:rPr>
              <a:t>SQL Server (</a:t>
            </a:r>
            <a:r>
              <a:rPr lang="en-US" err="1">
                <a:solidFill>
                  <a:schemeClr val="tx1"/>
                </a:solidFill>
                <a:latin typeface="Times New Roman"/>
                <a:cs typeface="Times New Roman"/>
              </a:rPr>
              <a:t>xuất</a:t>
            </a:r>
            <a:r>
              <a:rPr lang="en-US">
                <a:solidFill>
                  <a:schemeClr val="tx1"/>
                </a:solidFill>
                <a:latin typeface="Times New Roman"/>
                <a:cs typeface="Times New Roman"/>
              </a:rPr>
              <a:t> </a:t>
            </a:r>
            <a:r>
              <a:rPr lang="en-US" err="1">
                <a:solidFill>
                  <a:schemeClr val="tx1"/>
                </a:solidFill>
                <a:latin typeface="Times New Roman"/>
                <a:cs typeface="Times New Roman"/>
              </a:rPr>
              <a:t>hiện</a:t>
            </a:r>
            <a:r>
              <a:rPr lang="en-US">
                <a:solidFill>
                  <a:schemeClr val="tx1"/>
                </a:solidFill>
                <a:latin typeface="Times New Roman"/>
                <a:cs typeface="Times New Roman"/>
              </a:rPr>
              <a:t> </a:t>
            </a:r>
            <a:r>
              <a:rPr lang="en-US" err="1">
                <a:solidFill>
                  <a:schemeClr val="tx1"/>
                </a:solidFill>
                <a:latin typeface="Times New Roman"/>
                <a:cs typeface="Times New Roman"/>
              </a:rPr>
              <a:t>cửa</a:t>
            </a:r>
            <a:r>
              <a:rPr lang="en-US">
                <a:solidFill>
                  <a:schemeClr val="tx1"/>
                </a:solidFill>
                <a:latin typeface="Times New Roman"/>
                <a:cs typeface="Times New Roman"/>
              </a:rPr>
              <a:t> </a:t>
            </a:r>
            <a:r>
              <a:rPr lang="en-US" err="1">
                <a:solidFill>
                  <a:schemeClr val="tx1"/>
                </a:solidFill>
                <a:latin typeface="Times New Roman"/>
                <a:cs typeface="Times New Roman"/>
              </a:rPr>
              <a:t>sổ</a:t>
            </a:r>
            <a:r>
              <a:rPr lang="en-US">
                <a:solidFill>
                  <a:schemeClr val="tx1"/>
                </a:solidFill>
                <a:latin typeface="Times New Roman"/>
                <a:cs typeface="Times New Roman"/>
              </a:rPr>
              <a:t> SQL Server Database </a:t>
            </a:r>
            <a:r>
              <a:rPr lang="en-US" err="1">
                <a:solidFill>
                  <a:schemeClr val="tx1"/>
                </a:solidFill>
                <a:latin typeface="Times New Roman"/>
                <a:cs typeface="Times New Roman"/>
              </a:rPr>
              <a:t>để</a:t>
            </a:r>
            <a:r>
              <a:rPr lang="en-US">
                <a:solidFill>
                  <a:schemeClr val="tx1"/>
                </a:solidFill>
                <a:latin typeface="Times New Roman"/>
                <a:cs typeface="Times New Roman"/>
              </a:rPr>
              <a:t> </a:t>
            </a:r>
            <a:r>
              <a:rPr lang="en-US" err="1">
                <a:solidFill>
                  <a:schemeClr val="tx1"/>
                </a:solidFill>
                <a:latin typeface="Times New Roman"/>
                <a:cs typeface="Times New Roman"/>
              </a:rPr>
              <a:t>điền</a:t>
            </a:r>
            <a:r>
              <a:rPr lang="en-US">
                <a:solidFill>
                  <a:schemeClr val="tx1"/>
                </a:solidFill>
                <a:latin typeface="Times New Roman"/>
                <a:cs typeface="Times New Roman"/>
              </a:rPr>
              <a:t> </a:t>
            </a:r>
            <a:r>
              <a:rPr lang="en-US" err="1">
                <a:solidFill>
                  <a:schemeClr val="tx1"/>
                </a:solidFill>
                <a:latin typeface="Times New Roman"/>
                <a:cs typeface="Times New Roman"/>
              </a:rPr>
              <a:t>và</a:t>
            </a:r>
            <a:r>
              <a:rPr lang="en-US">
                <a:solidFill>
                  <a:schemeClr val="tx1"/>
                </a:solidFill>
                <a:latin typeface="Times New Roman"/>
                <a:cs typeface="Times New Roman"/>
              </a:rPr>
              <a:t> </a:t>
            </a:r>
            <a:r>
              <a:rPr lang="en-US" err="1">
                <a:solidFill>
                  <a:schemeClr val="tx1"/>
                </a:solidFill>
                <a:latin typeface="Times New Roman"/>
                <a:cs typeface="Times New Roman"/>
              </a:rPr>
              <a:t>chọn</a:t>
            </a:r>
            <a:r>
              <a:rPr lang="en-US">
                <a:solidFill>
                  <a:schemeClr val="tx1"/>
                </a:solidFill>
                <a:latin typeface="Times New Roman"/>
                <a:cs typeface="Times New Roman"/>
              </a:rPr>
              <a:t>)</a:t>
            </a:r>
          </a:p>
          <a:p>
            <a:pPr marL="285750" indent="-285750">
              <a:buFont typeface="Wingdings" panose="05000000000000000000" pitchFamily="2" charset="2"/>
              <a:buChar char="à"/>
            </a:pPr>
            <a:r>
              <a:rPr lang="en-US">
                <a:solidFill>
                  <a:schemeClr val="tx1"/>
                </a:solidFill>
                <a:latin typeface="Times New Roman"/>
                <a:cs typeface="Times New Roman"/>
              </a:rPr>
              <a:t>OK</a:t>
            </a:r>
          </a:p>
        </p:txBody>
      </p:sp>
      <p:sp>
        <p:nvSpPr>
          <p:cNvPr id="19" name="Rectangle: Rounded Corners 18">
            <a:extLst>
              <a:ext uri="{FF2B5EF4-FFF2-40B4-BE49-F238E27FC236}">
                <a16:creationId xmlns:a16="http://schemas.microsoft.com/office/drawing/2014/main" id="{38165D42-CEF0-498D-BEC3-4C397A22E468}"/>
              </a:ext>
            </a:extLst>
          </p:cNvPr>
          <p:cNvSpPr/>
          <p:nvPr/>
        </p:nvSpPr>
        <p:spPr>
          <a:xfrm>
            <a:off x="8492966" y="3013327"/>
            <a:ext cx="2334826" cy="2446439"/>
          </a:xfrm>
          <a:prstGeom prst="roundRect">
            <a:avLst>
              <a:gd name="adj" fmla="val 16667"/>
            </a:avLst>
          </a:prstGeom>
          <a:solidFill>
            <a:srgbClr val="EB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à"/>
            </a:pPr>
            <a:r>
              <a:rPr lang="en-US">
                <a:solidFill>
                  <a:schemeClr val="tx1"/>
                </a:solidFill>
                <a:latin typeface="Times New Roman"/>
                <a:cs typeface="Times New Roman"/>
              </a:rPr>
              <a:t>Home</a:t>
            </a:r>
          </a:p>
          <a:p>
            <a:pPr marL="285750" indent="-285750">
              <a:buFont typeface="Wingdings" panose="05000000000000000000" pitchFamily="2" charset="2"/>
              <a:buChar char="à"/>
            </a:pPr>
            <a:r>
              <a:rPr lang="en-US">
                <a:solidFill>
                  <a:schemeClr val="tx1"/>
                </a:solidFill>
                <a:latin typeface="Times New Roman"/>
                <a:cs typeface="Times New Roman"/>
              </a:rPr>
              <a:t>Enter data (</a:t>
            </a:r>
            <a:r>
              <a:rPr lang="en-US" err="1">
                <a:solidFill>
                  <a:schemeClr val="tx1"/>
                </a:solidFill>
                <a:latin typeface="Times New Roman"/>
                <a:cs typeface="Times New Roman"/>
              </a:rPr>
              <a:t>xuất</a:t>
            </a:r>
            <a:r>
              <a:rPr lang="en-US">
                <a:solidFill>
                  <a:schemeClr val="tx1"/>
                </a:solidFill>
                <a:latin typeface="Times New Roman"/>
                <a:cs typeface="Times New Roman"/>
              </a:rPr>
              <a:t> </a:t>
            </a:r>
            <a:r>
              <a:rPr lang="en-US" err="1">
                <a:solidFill>
                  <a:schemeClr val="tx1"/>
                </a:solidFill>
                <a:latin typeface="Times New Roman"/>
                <a:cs typeface="Times New Roman"/>
              </a:rPr>
              <a:t>hiện</a:t>
            </a:r>
            <a:r>
              <a:rPr lang="en-US">
                <a:solidFill>
                  <a:schemeClr val="tx1"/>
                </a:solidFill>
                <a:latin typeface="Times New Roman"/>
                <a:cs typeface="Times New Roman"/>
              </a:rPr>
              <a:t> </a:t>
            </a:r>
            <a:r>
              <a:rPr lang="en-US" err="1">
                <a:solidFill>
                  <a:schemeClr val="tx1"/>
                </a:solidFill>
                <a:latin typeface="Times New Roman"/>
                <a:cs typeface="Times New Roman"/>
              </a:rPr>
              <a:t>cửa</a:t>
            </a:r>
            <a:r>
              <a:rPr lang="en-US">
                <a:solidFill>
                  <a:schemeClr val="tx1"/>
                </a:solidFill>
                <a:latin typeface="Times New Roman"/>
                <a:cs typeface="Times New Roman"/>
              </a:rPr>
              <a:t> </a:t>
            </a:r>
            <a:r>
              <a:rPr lang="en-US" err="1">
                <a:solidFill>
                  <a:schemeClr val="tx1"/>
                </a:solidFill>
                <a:latin typeface="Times New Roman"/>
                <a:cs typeface="Times New Roman"/>
              </a:rPr>
              <a:t>sổ</a:t>
            </a:r>
            <a:r>
              <a:rPr lang="en-US">
                <a:solidFill>
                  <a:schemeClr val="tx1"/>
                </a:solidFill>
                <a:latin typeface="Times New Roman"/>
                <a:cs typeface="Times New Roman"/>
              </a:rPr>
              <a:t> Create Table)</a:t>
            </a:r>
          </a:p>
          <a:p>
            <a:pPr marL="285750" indent="-285750">
              <a:buFont typeface="Wingdings" panose="05000000000000000000" pitchFamily="2" charset="2"/>
              <a:buChar char="à"/>
            </a:pPr>
            <a:r>
              <a:rPr lang="en-US" err="1">
                <a:solidFill>
                  <a:schemeClr val="tx1"/>
                </a:solidFill>
                <a:latin typeface="Times New Roman"/>
                <a:cs typeface="Times New Roman"/>
              </a:rPr>
              <a:t>Nhập</a:t>
            </a:r>
            <a:r>
              <a:rPr lang="en-US">
                <a:solidFill>
                  <a:schemeClr val="tx1"/>
                </a:solidFill>
                <a:latin typeface="Times New Roman"/>
                <a:cs typeface="Times New Roman"/>
              </a:rPr>
              <a:t> </a:t>
            </a:r>
            <a:r>
              <a:rPr lang="en-US" err="1">
                <a:solidFill>
                  <a:schemeClr val="tx1"/>
                </a:solidFill>
                <a:latin typeface="Times New Roman"/>
                <a:cs typeface="Times New Roman"/>
              </a:rPr>
              <a:t>tên</a:t>
            </a:r>
            <a:r>
              <a:rPr lang="en-US">
                <a:solidFill>
                  <a:schemeClr val="tx1"/>
                </a:solidFill>
                <a:latin typeface="Times New Roman"/>
                <a:cs typeface="Times New Roman"/>
              </a:rPr>
              <a:t> </a:t>
            </a:r>
            <a:r>
              <a:rPr lang="en-US" err="1">
                <a:solidFill>
                  <a:schemeClr val="tx1"/>
                </a:solidFill>
                <a:latin typeface="Times New Roman"/>
                <a:cs typeface="Times New Roman"/>
              </a:rPr>
              <a:t>bảng</a:t>
            </a:r>
            <a:r>
              <a:rPr lang="en-US">
                <a:solidFill>
                  <a:schemeClr val="tx1"/>
                </a:solidFill>
                <a:latin typeface="Times New Roman"/>
                <a:cs typeface="Times New Roman"/>
              </a:rPr>
              <a:t>, </a:t>
            </a:r>
            <a:r>
              <a:rPr lang="en-US" err="1">
                <a:solidFill>
                  <a:schemeClr val="tx1"/>
                </a:solidFill>
                <a:latin typeface="Times New Roman"/>
                <a:cs typeface="Times New Roman"/>
              </a:rPr>
              <a:t>tên</a:t>
            </a:r>
            <a:r>
              <a:rPr lang="en-US">
                <a:solidFill>
                  <a:schemeClr val="tx1"/>
                </a:solidFill>
                <a:latin typeface="Times New Roman"/>
                <a:cs typeface="Times New Roman"/>
              </a:rPr>
              <a:t> </a:t>
            </a:r>
            <a:r>
              <a:rPr lang="en-US" err="1">
                <a:solidFill>
                  <a:schemeClr val="tx1"/>
                </a:solidFill>
                <a:latin typeface="Times New Roman"/>
                <a:cs typeface="Times New Roman"/>
              </a:rPr>
              <a:t>cột</a:t>
            </a:r>
            <a:r>
              <a:rPr lang="en-US">
                <a:solidFill>
                  <a:schemeClr val="tx1"/>
                </a:solidFill>
                <a:latin typeface="Times New Roman"/>
                <a:cs typeface="Times New Roman"/>
              </a:rPr>
              <a:t> </a:t>
            </a:r>
            <a:r>
              <a:rPr lang="en-US" err="1">
                <a:solidFill>
                  <a:schemeClr val="tx1"/>
                </a:solidFill>
                <a:latin typeface="Times New Roman"/>
                <a:cs typeface="Times New Roman"/>
              </a:rPr>
              <a:t>và</a:t>
            </a:r>
            <a:r>
              <a:rPr lang="en-US">
                <a:solidFill>
                  <a:schemeClr val="tx1"/>
                </a:solidFill>
                <a:latin typeface="Times New Roman"/>
                <a:cs typeface="Times New Roman"/>
              </a:rPr>
              <a:t> </a:t>
            </a:r>
            <a:r>
              <a:rPr lang="en-US" err="1">
                <a:solidFill>
                  <a:schemeClr val="tx1"/>
                </a:solidFill>
                <a:latin typeface="Times New Roman"/>
                <a:cs typeface="Times New Roman"/>
              </a:rPr>
              <a:t>dữ</a:t>
            </a:r>
            <a:r>
              <a:rPr lang="en-US">
                <a:solidFill>
                  <a:schemeClr val="tx1"/>
                </a:solidFill>
                <a:latin typeface="Times New Roman"/>
                <a:cs typeface="Times New Roman"/>
              </a:rPr>
              <a:t> </a:t>
            </a:r>
            <a:r>
              <a:rPr lang="en-US" err="1">
                <a:solidFill>
                  <a:schemeClr val="tx1"/>
                </a:solidFill>
                <a:latin typeface="Times New Roman"/>
                <a:cs typeface="Times New Roman"/>
              </a:rPr>
              <a:t>liệu</a:t>
            </a:r>
            <a:r>
              <a:rPr lang="en-US">
                <a:solidFill>
                  <a:schemeClr val="tx1"/>
                </a:solidFill>
                <a:latin typeface="Times New Roman"/>
                <a:cs typeface="Times New Roman"/>
              </a:rPr>
              <a:t> </a:t>
            </a:r>
            <a:r>
              <a:rPr lang="en-US" err="1">
                <a:solidFill>
                  <a:schemeClr val="tx1"/>
                </a:solidFill>
                <a:latin typeface="Times New Roman"/>
                <a:cs typeface="Times New Roman"/>
              </a:rPr>
              <a:t>hàng</a:t>
            </a:r>
            <a:endParaRPr lang="en-US">
              <a:solidFill>
                <a:schemeClr val="tx1"/>
              </a:solidFill>
              <a:latin typeface="Times New Roman"/>
              <a:cs typeface="Times New Roman"/>
            </a:endParaRPr>
          </a:p>
          <a:p>
            <a:pPr marL="285750" indent="-285750">
              <a:buFont typeface="Wingdings" panose="05000000000000000000" pitchFamily="2" charset="2"/>
              <a:buChar char="à"/>
            </a:pPr>
            <a:r>
              <a:rPr lang="en-US">
                <a:solidFill>
                  <a:schemeClr val="tx1"/>
                </a:solidFill>
                <a:latin typeface="Times New Roman"/>
                <a:cs typeface="Times New Roman"/>
              </a:rPr>
              <a:t>Load</a:t>
            </a:r>
          </a:p>
        </p:txBody>
      </p:sp>
      <p:cxnSp>
        <p:nvCxnSpPr>
          <p:cNvPr id="9" name="Straight Connector 8">
            <a:extLst>
              <a:ext uri="{FF2B5EF4-FFF2-40B4-BE49-F238E27FC236}">
                <a16:creationId xmlns:a16="http://schemas.microsoft.com/office/drawing/2014/main" id="{1C37E5CA-A87E-41F2-BE9C-9A03B19933F6}"/>
              </a:ext>
            </a:extLst>
          </p:cNvPr>
          <p:cNvCxnSpPr>
            <a:cxnSpLocks/>
            <a:stCxn id="4" idx="2"/>
            <a:endCxn id="14" idx="0"/>
          </p:cNvCxnSpPr>
          <p:nvPr/>
        </p:nvCxnSpPr>
        <p:spPr>
          <a:xfrm flipH="1">
            <a:off x="6095998" y="1617955"/>
            <a:ext cx="1" cy="65028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5113BD8-7049-4D4E-959F-BC00E9C00837}"/>
              </a:ext>
            </a:extLst>
          </p:cNvPr>
          <p:cNvCxnSpPr>
            <a:cxnSpLocks/>
          </p:cNvCxnSpPr>
          <p:nvPr/>
        </p:nvCxnSpPr>
        <p:spPr>
          <a:xfrm>
            <a:off x="2531611" y="1943099"/>
            <a:ext cx="1" cy="32514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0B293F0-FF03-4099-AD23-F1DF0EE7BDBC}"/>
              </a:ext>
            </a:extLst>
          </p:cNvPr>
          <p:cNvCxnSpPr>
            <a:cxnSpLocks/>
          </p:cNvCxnSpPr>
          <p:nvPr/>
        </p:nvCxnSpPr>
        <p:spPr>
          <a:xfrm>
            <a:off x="9660379" y="1943099"/>
            <a:ext cx="0" cy="31663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1ADDB9B-C4EF-4D8E-BF8E-2D7AE3A6CDAA}"/>
              </a:ext>
            </a:extLst>
          </p:cNvPr>
          <p:cNvCxnSpPr/>
          <p:nvPr/>
        </p:nvCxnSpPr>
        <p:spPr>
          <a:xfrm>
            <a:off x="417250" y="8877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D93428-44C4-4616-80E1-0B0FDBA518E7}"/>
              </a:ext>
            </a:extLst>
          </p:cNvPr>
          <p:cNvCxnSpPr/>
          <p:nvPr/>
        </p:nvCxnSpPr>
        <p:spPr>
          <a:xfrm>
            <a:off x="2531611" y="1943099"/>
            <a:ext cx="712876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354836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latin typeface="Segoe UI Semibold"/>
                <a:cs typeface="Segoe UI Semibold"/>
              </a:rPr>
              <a:t>POWER QUERY EDITOR</a:t>
            </a:r>
            <a:endParaRPr lang="en-US">
              <a:latin typeface="Segoe UI Semibold"/>
              <a:cs typeface="Segoe UI Semibold"/>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15</a:t>
            </a:fld>
            <a:endParaRPr lang="en-US"/>
          </a:p>
        </p:txBody>
      </p:sp>
      <p:sp>
        <p:nvSpPr>
          <p:cNvPr id="4" name="TextBox 3">
            <a:extLst>
              <a:ext uri="{FF2B5EF4-FFF2-40B4-BE49-F238E27FC236}">
                <a16:creationId xmlns:a16="http://schemas.microsoft.com/office/drawing/2014/main" id="{D7263DF8-DC32-4B0E-A9FC-279A3A02F063}"/>
              </a:ext>
            </a:extLst>
          </p:cNvPr>
          <p:cNvSpPr txBox="1"/>
          <p:nvPr/>
        </p:nvSpPr>
        <p:spPr>
          <a:xfrm>
            <a:off x="705773" y="975041"/>
            <a:ext cx="10979775" cy="120032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vi-VN" b="1">
                <a:latin typeface="Times New Roman"/>
                <a:cs typeface="Times New Roman"/>
              </a:rPr>
              <a:t>Power Query</a:t>
            </a:r>
            <a:r>
              <a:rPr lang="en-US" b="1">
                <a:latin typeface="Times New Roman"/>
                <a:cs typeface="Times New Roman"/>
              </a:rPr>
              <a:t> Editor</a:t>
            </a:r>
            <a:r>
              <a:rPr lang="vi-VN" b="1">
                <a:latin typeface="Times New Roman"/>
                <a:cs typeface="Times New Roman"/>
              </a:rPr>
              <a:t> </a:t>
            </a:r>
            <a:r>
              <a:rPr lang="vi-VN">
                <a:latin typeface="Times New Roman"/>
                <a:cs typeface="Times New Roman"/>
              </a:rPr>
              <a:t>là công cụ chính sử dụng để áp dụng các phép biến đổi và làm sạch dữ liệu. </a:t>
            </a:r>
            <a:endParaRPr lang="en-US">
              <a:latin typeface="Times New Roman"/>
              <a:cs typeface="Times New Roman"/>
            </a:endParaRPr>
          </a:p>
          <a:p>
            <a:pPr marL="285750" indent="-285750">
              <a:buFont typeface="Wingdings" panose="05000000000000000000" pitchFamily="2" charset="2"/>
              <a:buChar char="ü"/>
            </a:pPr>
            <a:r>
              <a:rPr lang="vi-VN">
                <a:latin typeface="Times New Roman"/>
                <a:cs typeface="Times New Roman"/>
              </a:rPr>
              <a:t>Trình biên tập này có thể được khởi động khi thiết lập kết nối với dữ liệu, hoặc đơn giản là nhấp vào </a:t>
            </a:r>
            <a:r>
              <a:rPr lang="en-US">
                <a:solidFill>
                  <a:srgbClr val="FF0000"/>
                </a:solidFill>
                <a:latin typeface="Times New Roman"/>
                <a:cs typeface="Times New Roman"/>
              </a:rPr>
              <a:t>“</a:t>
            </a:r>
            <a:r>
              <a:rPr lang="en-US" i="1">
                <a:solidFill>
                  <a:srgbClr val="FF0000"/>
                </a:solidFill>
                <a:latin typeface="Times New Roman"/>
                <a:cs typeface="Times New Roman"/>
              </a:rPr>
              <a:t>Transform Data</a:t>
            </a:r>
            <a:r>
              <a:rPr lang="en-US">
                <a:solidFill>
                  <a:srgbClr val="FF0000"/>
                </a:solidFill>
                <a:latin typeface="Times New Roman"/>
                <a:cs typeface="Times New Roman"/>
              </a:rPr>
              <a:t>” </a:t>
            </a:r>
            <a:r>
              <a:rPr lang="en-US" err="1">
                <a:latin typeface="Times New Roman"/>
                <a:cs typeface="Times New Roman"/>
              </a:rPr>
              <a:t>trong</a:t>
            </a:r>
            <a:r>
              <a:rPr lang="vi-VN">
                <a:latin typeface="Times New Roman"/>
                <a:cs typeface="Times New Roman"/>
              </a:rPr>
              <a:t> </a:t>
            </a:r>
            <a:r>
              <a:rPr lang="en-US" i="1">
                <a:solidFill>
                  <a:srgbClr val="FF0000"/>
                </a:solidFill>
                <a:latin typeface="Times New Roman"/>
                <a:cs typeface="Times New Roman"/>
              </a:rPr>
              <a:t>Home</a:t>
            </a:r>
            <a:r>
              <a:rPr lang="en-US">
                <a:latin typeface="Times New Roman"/>
                <a:cs typeface="Times New Roman"/>
              </a:rPr>
              <a:t> </a:t>
            </a:r>
            <a:r>
              <a:rPr lang="en-US" err="1">
                <a:latin typeface="Times New Roman"/>
                <a:cs typeface="Times New Roman"/>
              </a:rPr>
              <a:t>của</a:t>
            </a:r>
            <a:r>
              <a:rPr lang="en-US">
                <a:latin typeface="Times New Roman"/>
                <a:cs typeface="Times New Roman"/>
              </a:rPr>
              <a:t> </a:t>
            </a:r>
            <a:r>
              <a:rPr lang="vi-VN">
                <a:latin typeface="Times New Roman"/>
                <a:cs typeface="Times New Roman"/>
              </a:rPr>
              <a:t>Power BI Desktop.</a:t>
            </a:r>
            <a:endParaRPr lang="en-US">
              <a:latin typeface="Times New Roman"/>
              <a:cs typeface="Times New Roman"/>
            </a:endParaRPr>
          </a:p>
          <a:p>
            <a:pPr marL="285750" indent="-285750">
              <a:buFont typeface="Wingdings" panose="05000000000000000000" pitchFamily="2" charset="2"/>
              <a:buChar char="ü"/>
            </a:pPr>
            <a:r>
              <a:rPr lang="vi-VN">
                <a:latin typeface="Times New Roman"/>
                <a:cs typeface="Times New Roman"/>
              </a:rPr>
              <a:t>Power Query Edito</a:t>
            </a:r>
            <a:r>
              <a:rPr lang="en-US">
                <a:latin typeface="Times New Roman"/>
                <a:cs typeface="Times New Roman"/>
              </a:rPr>
              <a:t>r </a:t>
            </a:r>
            <a:r>
              <a:rPr lang="vi-VN">
                <a:latin typeface="Times New Roman"/>
                <a:cs typeface="Times New Roman"/>
              </a:rPr>
              <a:t>có một môi trường riêng biệt để  làm việc</a:t>
            </a:r>
            <a:r>
              <a:rPr lang="en-US">
                <a:latin typeface="Times New Roman"/>
                <a:cs typeface="Times New Roman"/>
              </a:rPr>
              <a:t> </a:t>
            </a:r>
            <a:r>
              <a:rPr lang="en-US" err="1">
                <a:latin typeface="Times New Roman"/>
                <a:cs typeface="Times New Roman"/>
              </a:rPr>
              <a:t>với</a:t>
            </a:r>
            <a:r>
              <a:rPr lang="en-US">
                <a:latin typeface="Times New Roman"/>
                <a:cs typeface="Times New Roman"/>
              </a:rPr>
              <a:t> </a:t>
            </a:r>
            <a:r>
              <a:rPr lang="vi-VN">
                <a:latin typeface="Times New Roman"/>
                <a:cs typeface="Times New Roman"/>
              </a:rPr>
              <a:t>khu vực chính của giao diện </a:t>
            </a:r>
            <a:r>
              <a:rPr lang="en-US" err="1">
                <a:latin typeface="Times New Roman"/>
                <a:cs typeface="Times New Roman"/>
              </a:rPr>
              <a:t>như</a:t>
            </a:r>
            <a:r>
              <a:rPr lang="en-US">
                <a:latin typeface="Times New Roman"/>
                <a:cs typeface="Times New Roman"/>
              </a:rPr>
              <a:t> </a:t>
            </a:r>
            <a:r>
              <a:rPr lang="en-US" err="1">
                <a:latin typeface="Times New Roman"/>
                <a:cs typeface="Times New Roman"/>
              </a:rPr>
              <a:t>hình</a:t>
            </a:r>
            <a:r>
              <a:rPr lang="en-US">
                <a:latin typeface="Times New Roman"/>
                <a:cs typeface="Times New Roman"/>
              </a:rPr>
              <a:t> </a:t>
            </a:r>
            <a:r>
              <a:rPr lang="en-US" err="1">
                <a:latin typeface="Times New Roman"/>
                <a:cs typeface="Times New Roman"/>
              </a:rPr>
              <a:t>bên</a:t>
            </a:r>
            <a:r>
              <a:rPr lang="en-US">
                <a:latin typeface="Times New Roman"/>
                <a:cs typeface="Times New Roman"/>
              </a:rPr>
              <a:t> </a:t>
            </a:r>
            <a:r>
              <a:rPr lang="en-US" err="1">
                <a:latin typeface="Times New Roman"/>
                <a:cs typeface="Times New Roman"/>
              </a:rPr>
              <a:t>dưới</a:t>
            </a:r>
            <a:r>
              <a:rPr lang="vi-VN">
                <a:latin typeface="Times New Roman"/>
                <a:cs typeface="Times New Roman"/>
              </a:rPr>
              <a:t>:</a:t>
            </a:r>
            <a:endParaRPr lang="en-US">
              <a:latin typeface="Times New Roman"/>
              <a:cs typeface="Times New Roman"/>
            </a:endParaRPr>
          </a:p>
        </p:txBody>
      </p:sp>
      <p:graphicFrame>
        <p:nvGraphicFramePr>
          <p:cNvPr id="13" name="Table 13">
            <a:extLst>
              <a:ext uri="{FF2B5EF4-FFF2-40B4-BE49-F238E27FC236}">
                <a16:creationId xmlns:a16="http://schemas.microsoft.com/office/drawing/2014/main" id="{CB960991-6557-4D56-9653-E7D7D3ED73B8}"/>
              </a:ext>
            </a:extLst>
          </p:cNvPr>
          <p:cNvGraphicFramePr>
            <a:graphicFrameLocks noGrp="1"/>
          </p:cNvGraphicFramePr>
          <p:nvPr>
            <p:extLst>
              <p:ext uri="{D42A27DB-BD31-4B8C-83A1-F6EECF244321}">
                <p14:modId xmlns:p14="http://schemas.microsoft.com/office/powerpoint/2010/main" val="912635501"/>
              </p:ext>
            </p:extLst>
          </p:nvPr>
        </p:nvGraphicFramePr>
        <p:xfrm>
          <a:off x="532190" y="5309809"/>
          <a:ext cx="11108532" cy="1464225"/>
        </p:xfrm>
        <a:graphic>
          <a:graphicData uri="http://schemas.openxmlformats.org/drawingml/2006/table">
            <a:tbl>
              <a:tblPr firstRow="1" bandRow="1">
                <a:tableStyleId>{912C8C85-51F0-491E-9774-3900AFEF0FD7}</a:tableStyleId>
              </a:tblPr>
              <a:tblGrid>
                <a:gridCol w="1639320">
                  <a:extLst>
                    <a:ext uri="{9D8B030D-6E8A-4147-A177-3AD203B41FA5}">
                      <a16:colId xmlns:a16="http://schemas.microsoft.com/office/drawing/2014/main" val="1910661941"/>
                    </a:ext>
                  </a:extLst>
                </a:gridCol>
                <a:gridCol w="1795699">
                  <a:extLst>
                    <a:ext uri="{9D8B030D-6E8A-4147-A177-3AD203B41FA5}">
                      <a16:colId xmlns:a16="http://schemas.microsoft.com/office/drawing/2014/main" val="867270256"/>
                    </a:ext>
                  </a:extLst>
                </a:gridCol>
                <a:gridCol w="3371547">
                  <a:extLst>
                    <a:ext uri="{9D8B030D-6E8A-4147-A177-3AD203B41FA5}">
                      <a16:colId xmlns:a16="http://schemas.microsoft.com/office/drawing/2014/main" val="286762898"/>
                    </a:ext>
                  </a:extLst>
                </a:gridCol>
                <a:gridCol w="2080260">
                  <a:extLst>
                    <a:ext uri="{9D8B030D-6E8A-4147-A177-3AD203B41FA5}">
                      <a16:colId xmlns:a16="http://schemas.microsoft.com/office/drawing/2014/main" val="1850042267"/>
                    </a:ext>
                  </a:extLst>
                </a:gridCol>
                <a:gridCol w="2221706">
                  <a:extLst>
                    <a:ext uri="{9D8B030D-6E8A-4147-A177-3AD203B41FA5}">
                      <a16:colId xmlns:a16="http://schemas.microsoft.com/office/drawing/2014/main" val="941811960"/>
                    </a:ext>
                  </a:extLst>
                </a:gridCol>
              </a:tblGrid>
              <a:tr h="337989">
                <a:tc>
                  <a:txBody>
                    <a:bodyPr/>
                    <a:lstStyle/>
                    <a:p>
                      <a:r>
                        <a:rPr lang="en-US" sz="1800">
                          <a:latin typeface="Times New Roman"/>
                        </a:rPr>
                        <a:t>1. New Source</a:t>
                      </a:r>
                    </a:p>
                  </a:txBody>
                  <a:tcPr/>
                </a:tc>
                <a:tc>
                  <a:txBody>
                    <a:bodyPr/>
                    <a:lstStyle/>
                    <a:p>
                      <a:r>
                        <a:rPr lang="en-US" sz="1800">
                          <a:latin typeface="Times New Roman"/>
                        </a:rPr>
                        <a:t>2. Queries</a:t>
                      </a:r>
                    </a:p>
                  </a:txBody>
                  <a:tcPr/>
                </a:tc>
                <a:tc>
                  <a:txBody>
                    <a:bodyPr/>
                    <a:lstStyle/>
                    <a:p>
                      <a:r>
                        <a:rPr lang="en-US" sz="1800">
                          <a:latin typeface="Times New Roman"/>
                        </a:rPr>
                        <a:t>3. Query Settings</a:t>
                      </a:r>
                    </a:p>
                  </a:txBody>
                  <a:tcPr/>
                </a:tc>
                <a:tc>
                  <a:txBody>
                    <a:bodyPr/>
                    <a:lstStyle/>
                    <a:p>
                      <a:r>
                        <a:rPr lang="en-US" sz="1800">
                          <a:latin typeface="Times New Roman"/>
                        </a:rPr>
                        <a:t>4. Advanced Editor</a:t>
                      </a:r>
                    </a:p>
                  </a:txBody>
                  <a:tcPr/>
                </a:tc>
                <a:tc>
                  <a:txBody>
                    <a:bodyPr/>
                    <a:lstStyle/>
                    <a:p>
                      <a:r>
                        <a:rPr lang="en-US" sz="1800">
                          <a:latin typeface="Times New Roman"/>
                        </a:rPr>
                        <a:t>5. Close &amp; Apply</a:t>
                      </a:r>
                    </a:p>
                  </a:txBody>
                  <a:tcPr/>
                </a:tc>
                <a:extLst>
                  <a:ext uri="{0D108BD9-81ED-4DB2-BD59-A6C34878D82A}">
                    <a16:rowId xmlns:a16="http://schemas.microsoft.com/office/drawing/2014/main" val="258347500"/>
                  </a:ext>
                </a:extLst>
              </a:tr>
              <a:tr h="1098465">
                <a:tc>
                  <a:txBody>
                    <a:bodyPr/>
                    <a:lstStyle/>
                    <a:p>
                      <a:r>
                        <a:rPr lang="en-US" sz="1800" err="1">
                          <a:latin typeface="Times New Roman"/>
                        </a:rPr>
                        <a:t>Kết</a:t>
                      </a:r>
                      <a:r>
                        <a:rPr lang="en-US" sz="1800">
                          <a:latin typeface="Times New Roman"/>
                        </a:rPr>
                        <a:t> </a:t>
                      </a:r>
                      <a:r>
                        <a:rPr lang="en-US" sz="1800" err="1">
                          <a:latin typeface="Times New Roman"/>
                        </a:rPr>
                        <a:t>nối</a:t>
                      </a:r>
                      <a:r>
                        <a:rPr lang="en-US" sz="1800">
                          <a:latin typeface="Times New Roman"/>
                        </a:rPr>
                        <a:t> </a:t>
                      </a:r>
                      <a:r>
                        <a:rPr lang="en-US" sz="1800" err="1">
                          <a:latin typeface="Times New Roman"/>
                        </a:rPr>
                        <a:t>với</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endParaRPr lang="en-US" sz="1800">
                        <a:latin typeface="Times New Roman"/>
                      </a:endParaRPr>
                    </a:p>
                  </a:txBody>
                  <a:tcPr/>
                </a:tc>
                <a:tc>
                  <a:txBody>
                    <a:bodyPr/>
                    <a:lstStyle/>
                    <a:p>
                      <a:r>
                        <a:rPr lang="en-US" sz="1800">
                          <a:latin typeface="Times New Roman"/>
                        </a:rPr>
                        <a:t>Danh </a:t>
                      </a:r>
                      <a:r>
                        <a:rPr lang="en-US" sz="1800" err="1">
                          <a:latin typeface="Times New Roman"/>
                        </a:rPr>
                        <a:t>sách</a:t>
                      </a:r>
                      <a:r>
                        <a:rPr lang="en-US" sz="1800">
                          <a:latin typeface="Times New Roman"/>
                        </a:rPr>
                        <a:t> </a:t>
                      </a:r>
                      <a:r>
                        <a:rPr lang="en-US" sz="1800" err="1">
                          <a:latin typeface="Times New Roman"/>
                        </a:rPr>
                        <a:t>tất</a:t>
                      </a:r>
                      <a:r>
                        <a:rPr lang="en-US" sz="1800">
                          <a:latin typeface="Times New Roman"/>
                        </a:rPr>
                        <a:t> </a:t>
                      </a:r>
                      <a:r>
                        <a:rPr lang="en-US" sz="1800" err="1">
                          <a:latin typeface="Times New Roman"/>
                        </a:rPr>
                        <a:t>cả</a:t>
                      </a:r>
                      <a:r>
                        <a:rPr lang="en-US" sz="1800">
                          <a:latin typeface="Times New Roman"/>
                        </a:rPr>
                        <a:t> </a:t>
                      </a:r>
                      <a:r>
                        <a:rPr lang="en-US" sz="1800" err="1">
                          <a:latin typeface="Times New Roman"/>
                        </a:rPr>
                        <a:t>các</a:t>
                      </a:r>
                      <a:r>
                        <a:rPr lang="en-US" sz="1800">
                          <a:latin typeface="Times New Roman"/>
                        </a:rPr>
                        <a:t> </a:t>
                      </a:r>
                      <a:r>
                        <a:rPr lang="en-US" sz="1800" err="1">
                          <a:latin typeface="Times New Roman"/>
                        </a:rPr>
                        <a:t>truy</a:t>
                      </a:r>
                      <a:r>
                        <a:rPr lang="en-US" sz="1800">
                          <a:latin typeface="Times New Roman"/>
                        </a:rPr>
                        <a:t> </a:t>
                      </a:r>
                      <a:r>
                        <a:rPr lang="en-US" sz="1800" err="1">
                          <a:latin typeface="Times New Roman"/>
                        </a:rPr>
                        <a:t>vấn</a:t>
                      </a:r>
                      <a:r>
                        <a:rPr lang="en-US" sz="1800">
                          <a:latin typeface="Times New Roman"/>
                        </a:rPr>
                        <a:t> </a:t>
                      </a:r>
                      <a:r>
                        <a:rPr lang="en-US" sz="1800" err="1">
                          <a:latin typeface="Times New Roman"/>
                        </a:rPr>
                        <a:t>đã</a:t>
                      </a:r>
                      <a:r>
                        <a:rPr lang="en-US" sz="1800">
                          <a:latin typeface="Times New Roman"/>
                        </a:rPr>
                        <a:t> </a:t>
                      </a:r>
                      <a:r>
                        <a:rPr lang="en-US" sz="1800" err="1">
                          <a:latin typeface="Times New Roman"/>
                        </a:rPr>
                        <a:t>kết</a:t>
                      </a:r>
                      <a:r>
                        <a:rPr lang="en-US" sz="1800">
                          <a:latin typeface="Times New Roman"/>
                        </a:rPr>
                        <a:t> </a:t>
                      </a:r>
                      <a:r>
                        <a:rPr lang="en-US" sz="1800" err="1">
                          <a:latin typeface="Times New Roman"/>
                        </a:rPr>
                        <a:t>nối</a:t>
                      </a:r>
                      <a:endParaRPr lang="en-US" sz="1800">
                        <a:latin typeface="Times New Roman"/>
                      </a:endParaRPr>
                    </a:p>
                  </a:txBody>
                  <a:tcPr/>
                </a:tc>
                <a:tc>
                  <a:txBody>
                    <a:bodyPr/>
                    <a:lstStyle/>
                    <a:p>
                      <a:r>
                        <a:rPr lang="en-US" sz="1800" err="1">
                          <a:latin typeface="Times New Roman"/>
                        </a:rPr>
                        <a:t>Có</a:t>
                      </a:r>
                      <a:r>
                        <a:rPr lang="en-US" sz="1800">
                          <a:latin typeface="Times New Roman"/>
                        </a:rPr>
                        <a:t> </a:t>
                      </a:r>
                      <a:r>
                        <a:rPr lang="en-US" sz="1800" err="1">
                          <a:latin typeface="Times New Roman"/>
                        </a:rPr>
                        <a:t>thể</a:t>
                      </a:r>
                      <a:r>
                        <a:rPr lang="en-US" sz="1800">
                          <a:latin typeface="Times New Roman"/>
                        </a:rPr>
                        <a:t> </a:t>
                      </a:r>
                      <a:r>
                        <a:rPr lang="en-US" sz="1800" err="1">
                          <a:latin typeface="Times New Roman"/>
                        </a:rPr>
                        <a:t>đổi</a:t>
                      </a:r>
                      <a:r>
                        <a:rPr lang="en-US" sz="1800">
                          <a:latin typeface="Times New Roman"/>
                        </a:rPr>
                        <a:t> </a:t>
                      </a:r>
                      <a:r>
                        <a:rPr lang="en-US" sz="1800" err="1">
                          <a:latin typeface="Times New Roman"/>
                        </a:rPr>
                        <a:t>tên</a:t>
                      </a:r>
                      <a:r>
                        <a:rPr lang="en-US" sz="1800">
                          <a:latin typeface="Times New Roman"/>
                        </a:rPr>
                        <a:t> </a:t>
                      </a:r>
                      <a:r>
                        <a:rPr lang="en-US" sz="1800" err="1">
                          <a:latin typeface="Times New Roman"/>
                        </a:rPr>
                        <a:t>truy</a:t>
                      </a:r>
                      <a:r>
                        <a:rPr lang="en-US" sz="1800">
                          <a:latin typeface="Times New Roman"/>
                        </a:rPr>
                        <a:t> </a:t>
                      </a:r>
                      <a:r>
                        <a:rPr lang="en-US" sz="1800" err="1">
                          <a:latin typeface="Times New Roman"/>
                        </a:rPr>
                        <a:t>vấn</a:t>
                      </a:r>
                      <a:r>
                        <a:rPr lang="en-US" sz="1800">
                          <a:latin typeface="Times New Roman"/>
                        </a:rPr>
                        <a:t>, </a:t>
                      </a:r>
                      <a:r>
                        <a:rPr lang="vi-VN" sz="1800">
                          <a:latin typeface="Times New Roman"/>
                        </a:rPr>
                        <a:t>xem và thay đổi các bước, hoặc phép biến đổi, đã được áp dụng cho truy vấn</a:t>
                      </a:r>
                      <a:endParaRPr lang="en-US" sz="1800">
                        <a:latin typeface="Times New Roman"/>
                      </a:endParaRPr>
                    </a:p>
                  </a:txBody>
                  <a:tcPr/>
                </a:tc>
                <a:tc>
                  <a:txBody>
                    <a:bodyPr/>
                    <a:lstStyle/>
                    <a:p>
                      <a:r>
                        <a:rPr lang="en-US" sz="1800" err="1">
                          <a:latin typeface="Times New Roman"/>
                        </a:rPr>
                        <a:t>Có</a:t>
                      </a:r>
                      <a:r>
                        <a:rPr lang="en-US" sz="1800">
                          <a:latin typeface="Times New Roman"/>
                        </a:rPr>
                        <a:t> </a:t>
                      </a:r>
                      <a:r>
                        <a:rPr lang="en-US" sz="1800" err="1">
                          <a:latin typeface="Times New Roman"/>
                        </a:rPr>
                        <a:t>thể</a:t>
                      </a:r>
                      <a:r>
                        <a:rPr lang="en-US" sz="1800">
                          <a:latin typeface="Times New Roman"/>
                        </a:rPr>
                        <a:t> </a:t>
                      </a:r>
                      <a:r>
                        <a:rPr lang="en-US" sz="1800" err="1">
                          <a:latin typeface="Times New Roman"/>
                        </a:rPr>
                        <a:t>xem</a:t>
                      </a:r>
                      <a:r>
                        <a:rPr lang="en-US" sz="1800">
                          <a:latin typeface="Times New Roman"/>
                        </a:rPr>
                        <a:t> </a:t>
                      </a:r>
                      <a:r>
                        <a:rPr lang="en-US" sz="1800" err="1">
                          <a:latin typeface="Times New Roman"/>
                        </a:rPr>
                        <a:t>truy</a:t>
                      </a:r>
                      <a:r>
                        <a:rPr lang="en-US" sz="1800">
                          <a:latin typeface="Times New Roman"/>
                        </a:rPr>
                        <a:t> </a:t>
                      </a:r>
                      <a:r>
                        <a:rPr lang="en-US" sz="1800" err="1">
                          <a:latin typeface="Times New Roman"/>
                        </a:rPr>
                        <a:t>vấn</a:t>
                      </a:r>
                      <a:r>
                        <a:rPr lang="en-US" sz="1800">
                          <a:latin typeface="Times New Roman"/>
                        </a:rPr>
                        <a:t> </a:t>
                      </a:r>
                      <a:r>
                        <a:rPr lang="en-US" sz="1800" err="1">
                          <a:latin typeface="Times New Roman"/>
                        </a:rPr>
                        <a:t>mà</a:t>
                      </a:r>
                      <a:r>
                        <a:rPr lang="en-US" sz="1800">
                          <a:latin typeface="Times New Roman"/>
                        </a:rPr>
                        <a:t> Power Query Editor </a:t>
                      </a:r>
                      <a:r>
                        <a:rPr lang="en-US" sz="1800" err="1">
                          <a:latin typeface="Times New Roman"/>
                        </a:rPr>
                        <a:t>tự</a:t>
                      </a:r>
                      <a:r>
                        <a:rPr lang="en-US" sz="1800">
                          <a:latin typeface="Times New Roman"/>
                        </a:rPr>
                        <a:t> </a:t>
                      </a:r>
                      <a:r>
                        <a:rPr lang="en-US" sz="1800" err="1">
                          <a:latin typeface="Times New Roman"/>
                        </a:rPr>
                        <a:t>động</a:t>
                      </a:r>
                      <a:r>
                        <a:rPr lang="en-US" sz="1800">
                          <a:latin typeface="Times New Roman"/>
                        </a:rPr>
                        <a:t> </a:t>
                      </a:r>
                      <a:r>
                        <a:rPr lang="en-US" sz="1800" err="1">
                          <a:latin typeface="Times New Roman"/>
                        </a:rPr>
                        <a:t>viết</a:t>
                      </a:r>
                      <a:endParaRPr lang="en-US" sz="1800">
                        <a:latin typeface="Times New Roman"/>
                      </a:endParaRPr>
                    </a:p>
                  </a:txBody>
                  <a:tcPr/>
                </a:tc>
                <a:tc>
                  <a:txBody>
                    <a:bodyPr/>
                    <a:lstStyle/>
                    <a:p>
                      <a:r>
                        <a:rPr lang="en-US" sz="1800" err="1">
                          <a:latin typeface="Times New Roman"/>
                        </a:rPr>
                        <a:t>Đóng</a:t>
                      </a:r>
                      <a:r>
                        <a:rPr lang="en-US" sz="1800">
                          <a:latin typeface="Times New Roman"/>
                        </a:rPr>
                        <a:t> Power Query Editor </a:t>
                      </a:r>
                      <a:r>
                        <a:rPr lang="en-US" sz="1800" err="1">
                          <a:latin typeface="Times New Roman"/>
                        </a:rPr>
                        <a:t>và</a:t>
                      </a:r>
                      <a:r>
                        <a:rPr lang="en-US" sz="1800">
                          <a:latin typeface="Times New Roman"/>
                        </a:rPr>
                        <a:t> </a:t>
                      </a:r>
                      <a:r>
                        <a:rPr lang="en-US" sz="1800" err="1">
                          <a:latin typeface="Times New Roman"/>
                        </a:rPr>
                        <a:t>tải</a:t>
                      </a:r>
                      <a:r>
                        <a:rPr lang="en-US" sz="1800">
                          <a:latin typeface="Times New Roman"/>
                        </a:rPr>
                        <a:t> </a:t>
                      </a:r>
                      <a:r>
                        <a:rPr lang="en-US" sz="1800" err="1">
                          <a:latin typeface="Times New Roman"/>
                        </a:rPr>
                        <a:t>kết</a:t>
                      </a:r>
                      <a:r>
                        <a:rPr lang="en-US" sz="1800">
                          <a:latin typeface="Times New Roman"/>
                        </a:rPr>
                        <a:t> </a:t>
                      </a:r>
                      <a:r>
                        <a:rPr lang="en-US" sz="1800" err="1">
                          <a:latin typeface="Times New Roman"/>
                        </a:rPr>
                        <a:t>quả</a:t>
                      </a:r>
                      <a:r>
                        <a:rPr lang="en-US" sz="1800">
                          <a:latin typeface="Times New Roman"/>
                        </a:rPr>
                        <a:t> </a:t>
                      </a:r>
                      <a:r>
                        <a:rPr lang="en-US" sz="1800" err="1">
                          <a:latin typeface="Times New Roman"/>
                        </a:rPr>
                        <a:t>vào</a:t>
                      </a:r>
                      <a:r>
                        <a:rPr lang="en-US" sz="1800">
                          <a:latin typeface="Times New Roman"/>
                        </a:rPr>
                        <a:t> </a:t>
                      </a:r>
                      <a:r>
                        <a:rPr lang="en-US" sz="1800" err="1">
                          <a:latin typeface="Times New Roman"/>
                        </a:rPr>
                        <a:t>mô</a:t>
                      </a:r>
                      <a:r>
                        <a:rPr lang="en-US" sz="1800">
                          <a:latin typeface="Times New Roman"/>
                        </a:rPr>
                        <a:t> </a:t>
                      </a:r>
                      <a:r>
                        <a:rPr lang="en-US" sz="1800" err="1">
                          <a:latin typeface="Times New Roman"/>
                        </a:rPr>
                        <a:t>hình</a:t>
                      </a:r>
                      <a:r>
                        <a:rPr lang="en-US" sz="1800">
                          <a:latin typeface="Times New Roman"/>
                        </a:rPr>
                        <a:t> </a:t>
                      </a:r>
                      <a:r>
                        <a:rPr lang="en-US" sz="1800" err="1">
                          <a:latin typeface="Times New Roman"/>
                        </a:rPr>
                        <a:t>dữ</a:t>
                      </a:r>
                      <a:r>
                        <a:rPr lang="en-US" sz="1800">
                          <a:latin typeface="Times New Roman"/>
                        </a:rPr>
                        <a:t> </a:t>
                      </a:r>
                      <a:r>
                        <a:rPr lang="en-US" sz="1800" err="1">
                          <a:latin typeface="Times New Roman"/>
                        </a:rPr>
                        <a:t>liệu</a:t>
                      </a:r>
                      <a:r>
                        <a:rPr lang="en-US" sz="1800">
                          <a:latin typeface="Times New Roman"/>
                        </a:rPr>
                        <a:t>.</a:t>
                      </a:r>
                    </a:p>
                  </a:txBody>
                  <a:tcPr/>
                </a:tc>
                <a:extLst>
                  <a:ext uri="{0D108BD9-81ED-4DB2-BD59-A6C34878D82A}">
                    <a16:rowId xmlns:a16="http://schemas.microsoft.com/office/drawing/2014/main" val="4223665764"/>
                  </a:ext>
                </a:extLst>
              </a:tr>
            </a:tbl>
          </a:graphicData>
        </a:graphic>
      </p:graphicFrame>
      <p:grpSp>
        <p:nvGrpSpPr>
          <p:cNvPr id="19" name="Group 18">
            <a:extLst>
              <a:ext uri="{FF2B5EF4-FFF2-40B4-BE49-F238E27FC236}">
                <a16:creationId xmlns:a16="http://schemas.microsoft.com/office/drawing/2014/main" id="{F3EA88C6-4C00-4F35-8740-73BB59BCD375}"/>
              </a:ext>
            </a:extLst>
          </p:cNvPr>
          <p:cNvGrpSpPr/>
          <p:nvPr/>
        </p:nvGrpSpPr>
        <p:grpSpPr>
          <a:xfrm>
            <a:off x="389139" y="2279629"/>
            <a:ext cx="11283517" cy="2888795"/>
            <a:chOff x="389139" y="2279629"/>
            <a:chExt cx="11283517" cy="2888795"/>
          </a:xfrm>
        </p:grpSpPr>
        <p:pic>
          <p:nvPicPr>
            <p:cNvPr id="6" name="Picture 5">
              <a:extLst>
                <a:ext uri="{FF2B5EF4-FFF2-40B4-BE49-F238E27FC236}">
                  <a16:creationId xmlns:a16="http://schemas.microsoft.com/office/drawing/2014/main" id="{863EF692-0F88-4D3A-8880-245BE57D9CD8}"/>
                </a:ext>
              </a:extLst>
            </p:cNvPr>
            <p:cNvPicPr>
              <a:picLocks noChangeAspect="1"/>
            </p:cNvPicPr>
            <p:nvPr/>
          </p:nvPicPr>
          <p:blipFill>
            <a:blip r:embed="rId2"/>
            <a:stretch>
              <a:fillRect/>
            </a:stretch>
          </p:blipFill>
          <p:spPr>
            <a:xfrm>
              <a:off x="519343" y="2279629"/>
              <a:ext cx="11153313" cy="2888795"/>
            </a:xfrm>
            <a:prstGeom prst="rect">
              <a:avLst/>
            </a:prstGeom>
          </p:spPr>
        </p:pic>
        <p:sp>
          <p:nvSpPr>
            <p:cNvPr id="7" name="Rectangle 6">
              <a:extLst>
                <a:ext uri="{FF2B5EF4-FFF2-40B4-BE49-F238E27FC236}">
                  <a16:creationId xmlns:a16="http://schemas.microsoft.com/office/drawing/2014/main" id="{C7F1997B-1561-42CF-899F-C820FBF919DC}"/>
                </a:ext>
              </a:extLst>
            </p:cNvPr>
            <p:cNvSpPr/>
            <p:nvPr/>
          </p:nvSpPr>
          <p:spPr>
            <a:xfrm>
              <a:off x="871492" y="2569059"/>
              <a:ext cx="372861" cy="62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a:p>
              <a:pPr algn="ctr"/>
              <a:endParaRPr lang="en-US" sz="1600">
                <a:solidFill>
                  <a:srgbClr val="FF0000"/>
                </a:solidFill>
              </a:endParaRPr>
            </a:p>
          </p:txBody>
        </p:sp>
        <p:sp>
          <p:nvSpPr>
            <p:cNvPr id="8" name="Rectangle 7">
              <a:extLst>
                <a:ext uri="{FF2B5EF4-FFF2-40B4-BE49-F238E27FC236}">
                  <a16:creationId xmlns:a16="http://schemas.microsoft.com/office/drawing/2014/main" id="{61619F0A-F4E0-4BBC-BDB5-FD6C18549B2E}"/>
                </a:ext>
              </a:extLst>
            </p:cNvPr>
            <p:cNvSpPr/>
            <p:nvPr/>
          </p:nvSpPr>
          <p:spPr>
            <a:xfrm>
              <a:off x="519343" y="2571379"/>
              <a:ext cx="372861" cy="62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a:p>
              <a:pPr algn="ctr"/>
              <a:endParaRPr lang="en-US" sz="1600">
                <a:solidFill>
                  <a:srgbClr val="FF0000"/>
                </a:solidFill>
              </a:endParaRPr>
            </a:p>
          </p:txBody>
        </p:sp>
        <p:sp>
          <p:nvSpPr>
            <p:cNvPr id="9" name="Rectangle 8">
              <a:extLst>
                <a:ext uri="{FF2B5EF4-FFF2-40B4-BE49-F238E27FC236}">
                  <a16:creationId xmlns:a16="http://schemas.microsoft.com/office/drawing/2014/main" id="{993445A4-D61E-4C67-950C-7FF392F2786C}"/>
                </a:ext>
              </a:extLst>
            </p:cNvPr>
            <p:cNvSpPr/>
            <p:nvPr/>
          </p:nvSpPr>
          <p:spPr>
            <a:xfrm>
              <a:off x="519343" y="3274448"/>
              <a:ext cx="1275426" cy="189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10" name="Rectangle 9">
              <a:extLst>
                <a:ext uri="{FF2B5EF4-FFF2-40B4-BE49-F238E27FC236}">
                  <a16:creationId xmlns:a16="http://schemas.microsoft.com/office/drawing/2014/main" id="{1D0F03BC-0E8C-4462-9436-1B2477BD19CA}"/>
                </a:ext>
              </a:extLst>
            </p:cNvPr>
            <p:cNvSpPr/>
            <p:nvPr/>
          </p:nvSpPr>
          <p:spPr>
            <a:xfrm>
              <a:off x="9586400" y="3233612"/>
              <a:ext cx="2086255" cy="19348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11" name="Rectangle 10">
              <a:extLst>
                <a:ext uri="{FF2B5EF4-FFF2-40B4-BE49-F238E27FC236}">
                  <a16:creationId xmlns:a16="http://schemas.microsoft.com/office/drawing/2014/main" id="{8E82F7E8-58B7-44F0-BCE4-E1F9784E8D12}"/>
                </a:ext>
              </a:extLst>
            </p:cNvPr>
            <p:cNvSpPr/>
            <p:nvPr/>
          </p:nvSpPr>
          <p:spPr>
            <a:xfrm>
              <a:off x="3349849" y="2748095"/>
              <a:ext cx="841892" cy="176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A153F31-7F67-41DD-84D8-9FBC382128D6}"/>
                </a:ext>
              </a:extLst>
            </p:cNvPr>
            <p:cNvSpPr/>
            <p:nvPr/>
          </p:nvSpPr>
          <p:spPr>
            <a:xfrm>
              <a:off x="3986074" y="2954473"/>
              <a:ext cx="204186" cy="236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
          <p:nvSpPr>
            <p:cNvPr id="15" name="Oval 14">
              <a:extLst>
                <a:ext uri="{FF2B5EF4-FFF2-40B4-BE49-F238E27FC236}">
                  <a16:creationId xmlns:a16="http://schemas.microsoft.com/office/drawing/2014/main" id="{89F73135-126D-47CF-ACC2-C81FFC2CB8B2}"/>
                </a:ext>
              </a:extLst>
            </p:cNvPr>
            <p:cNvSpPr/>
            <p:nvPr/>
          </p:nvSpPr>
          <p:spPr>
            <a:xfrm>
              <a:off x="389139" y="2624618"/>
              <a:ext cx="204186" cy="236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p>
          </p:txBody>
        </p:sp>
        <p:sp>
          <p:nvSpPr>
            <p:cNvPr id="16" name="Oval 15">
              <a:extLst>
                <a:ext uri="{FF2B5EF4-FFF2-40B4-BE49-F238E27FC236}">
                  <a16:creationId xmlns:a16="http://schemas.microsoft.com/office/drawing/2014/main" id="{8C0DAAEB-2364-4E0C-BD88-B39CBB0626CF}"/>
                </a:ext>
              </a:extLst>
            </p:cNvPr>
            <p:cNvSpPr/>
            <p:nvPr/>
          </p:nvSpPr>
          <p:spPr>
            <a:xfrm>
              <a:off x="10527434" y="3350361"/>
              <a:ext cx="204186" cy="236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17" name="Oval 16">
              <a:extLst>
                <a:ext uri="{FF2B5EF4-FFF2-40B4-BE49-F238E27FC236}">
                  <a16:creationId xmlns:a16="http://schemas.microsoft.com/office/drawing/2014/main" id="{EC492462-B2B1-4DCE-842B-F1FF0932A920}"/>
                </a:ext>
              </a:extLst>
            </p:cNvPr>
            <p:cNvSpPr/>
            <p:nvPr/>
          </p:nvSpPr>
          <p:spPr>
            <a:xfrm>
              <a:off x="955829" y="4185315"/>
              <a:ext cx="204186" cy="236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18" name="Oval 17">
              <a:extLst>
                <a:ext uri="{FF2B5EF4-FFF2-40B4-BE49-F238E27FC236}">
                  <a16:creationId xmlns:a16="http://schemas.microsoft.com/office/drawing/2014/main" id="{32AAC3C1-5A47-4633-93B7-85C244AF7152}"/>
                </a:ext>
              </a:extLst>
            </p:cNvPr>
            <p:cNvSpPr/>
            <p:nvPr/>
          </p:nvSpPr>
          <p:spPr>
            <a:xfrm>
              <a:off x="1198485" y="2630083"/>
              <a:ext cx="204186" cy="236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grpSp>
    </p:spTree>
    <p:extLst>
      <p:ext uri="{BB962C8B-B14F-4D97-AF65-F5344CB8AC3E}">
        <p14:creationId xmlns:p14="http://schemas.microsoft.com/office/powerpoint/2010/main" val="10136487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latin typeface="Segoe UI Semibold"/>
                <a:cs typeface="Segoe UI Semibold"/>
              </a:rPr>
              <a:t>BIẾN ĐỔI DỮ LIỆU CƠ BẢN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16</a:t>
            </a:fld>
            <a:endParaRPr lang="en-US"/>
          </a:p>
        </p:txBody>
      </p:sp>
      <p:grpSp>
        <p:nvGrpSpPr>
          <p:cNvPr id="28" name="Group 27">
            <a:extLst>
              <a:ext uri="{FF2B5EF4-FFF2-40B4-BE49-F238E27FC236}">
                <a16:creationId xmlns:a16="http://schemas.microsoft.com/office/drawing/2014/main" id="{8A7A5603-0FC1-4283-BB78-6F706BE2BB12}"/>
              </a:ext>
            </a:extLst>
          </p:cNvPr>
          <p:cNvGrpSpPr/>
          <p:nvPr/>
        </p:nvGrpSpPr>
        <p:grpSpPr>
          <a:xfrm>
            <a:off x="1882761" y="4006523"/>
            <a:ext cx="8939813" cy="2183555"/>
            <a:chOff x="2201663" y="1590303"/>
            <a:chExt cx="8939813" cy="2183555"/>
          </a:xfrm>
        </p:grpSpPr>
        <p:pic>
          <p:nvPicPr>
            <p:cNvPr id="21" name="Picture 20">
              <a:extLst>
                <a:ext uri="{FF2B5EF4-FFF2-40B4-BE49-F238E27FC236}">
                  <a16:creationId xmlns:a16="http://schemas.microsoft.com/office/drawing/2014/main" id="{FA03C6BD-27F3-4B98-9721-633A078111E7}"/>
                </a:ext>
              </a:extLst>
            </p:cNvPr>
            <p:cNvPicPr>
              <a:picLocks noChangeAspect="1"/>
            </p:cNvPicPr>
            <p:nvPr/>
          </p:nvPicPr>
          <p:blipFill>
            <a:blip r:embed="rId2"/>
            <a:stretch>
              <a:fillRect/>
            </a:stretch>
          </p:blipFill>
          <p:spPr>
            <a:xfrm>
              <a:off x="2201663" y="1590303"/>
              <a:ext cx="8930936" cy="2183555"/>
            </a:xfrm>
            <a:prstGeom prst="rect">
              <a:avLst/>
            </a:prstGeom>
          </p:spPr>
        </p:pic>
        <p:sp>
          <p:nvSpPr>
            <p:cNvPr id="22" name="Rectangle 21">
              <a:extLst>
                <a:ext uri="{FF2B5EF4-FFF2-40B4-BE49-F238E27FC236}">
                  <a16:creationId xmlns:a16="http://schemas.microsoft.com/office/drawing/2014/main" id="{2DC3AB7A-D8D4-446C-B233-5EDC282FCFBA}"/>
                </a:ext>
              </a:extLst>
            </p:cNvPr>
            <p:cNvSpPr/>
            <p:nvPr/>
          </p:nvSpPr>
          <p:spPr>
            <a:xfrm>
              <a:off x="2503503" y="2876365"/>
              <a:ext cx="8637973" cy="213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6E5671-8B87-4AD8-900A-A4EF79B02FDC}"/>
                </a:ext>
              </a:extLst>
            </p:cNvPr>
            <p:cNvSpPr/>
            <p:nvPr/>
          </p:nvSpPr>
          <p:spPr>
            <a:xfrm>
              <a:off x="7750206" y="1775534"/>
              <a:ext cx="1313895" cy="213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13D11E2-FE18-4273-B192-4E0314DA4FDC}"/>
                </a:ext>
              </a:extLst>
            </p:cNvPr>
            <p:cNvCxnSpPr/>
            <p:nvPr/>
          </p:nvCxnSpPr>
          <p:spPr>
            <a:xfrm flipH="1" flipV="1">
              <a:off x="8673483" y="1988598"/>
              <a:ext cx="775317" cy="8877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Flowchart: Process 28">
            <a:extLst>
              <a:ext uri="{FF2B5EF4-FFF2-40B4-BE49-F238E27FC236}">
                <a16:creationId xmlns:a16="http://schemas.microsoft.com/office/drawing/2014/main" id="{A18F794F-25C8-432E-8379-224BBE754069}"/>
              </a:ext>
            </a:extLst>
          </p:cNvPr>
          <p:cNvSpPr/>
          <p:nvPr/>
        </p:nvSpPr>
        <p:spPr>
          <a:xfrm>
            <a:off x="255996" y="147865"/>
            <a:ext cx="1857758" cy="665825"/>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1. Use First Row as Headers</a:t>
            </a:r>
          </a:p>
        </p:txBody>
      </p:sp>
      <p:sp>
        <p:nvSpPr>
          <p:cNvPr id="10" name="TextBox 9">
            <a:extLst>
              <a:ext uri="{FF2B5EF4-FFF2-40B4-BE49-F238E27FC236}">
                <a16:creationId xmlns:a16="http://schemas.microsoft.com/office/drawing/2014/main" id="{EA55EE1F-D815-46A1-AE6F-D2D4A84DE687}"/>
              </a:ext>
            </a:extLst>
          </p:cNvPr>
          <p:cNvSpPr txBox="1"/>
          <p:nvPr/>
        </p:nvSpPr>
        <p:spPr>
          <a:xfrm>
            <a:off x="1115824" y="1115921"/>
            <a:ext cx="10810442" cy="1754326"/>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en-US" err="1">
                <a:latin typeface="Times New Roman"/>
                <a:cs typeface="Times New Roman"/>
              </a:rPr>
              <a:t>Việc</a:t>
            </a:r>
            <a:r>
              <a:rPr lang="en-US">
                <a:latin typeface="Times New Roman"/>
                <a:cs typeface="Times New Roman"/>
              </a:rPr>
              <a:t> </a:t>
            </a:r>
            <a:r>
              <a:rPr lang="en-US" err="1">
                <a:latin typeface="Times New Roman"/>
                <a:cs typeface="Times New Roman"/>
              </a:rPr>
              <a:t>sắp</a:t>
            </a:r>
            <a:r>
              <a:rPr lang="en-US">
                <a:latin typeface="Times New Roman"/>
                <a:cs typeface="Times New Roman"/>
              </a:rPr>
              <a:t> </a:t>
            </a:r>
            <a:r>
              <a:rPr lang="en-US" err="1">
                <a:latin typeface="Times New Roman"/>
                <a:cs typeface="Times New Roman"/>
              </a:rPr>
              <a:t>xếp</a:t>
            </a:r>
            <a:r>
              <a:rPr lang="en-US">
                <a:latin typeface="Times New Roman"/>
                <a:cs typeface="Times New Roman"/>
              </a:rPr>
              <a:t> </a:t>
            </a:r>
            <a:r>
              <a:rPr lang="en-US" err="1">
                <a:latin typeface="Times New Roman"/>
                <a:cs typeface="Times New Roman"/>
              </a:rPr>
              <a:t>tên</a:t>
            </a:r>
            <a:r>
              <a:rPr lang="en-US">
                <a:latin typeface="Times New Roman"/>
                <a:cs typeface="Times New Roman"/>
              </a:rPr>
              <a:t> </a:t>
            </a:r>
            <a:r>
              <a:rPr lang="en-US" err="1">
                <a:latin typeface="Times New Roman"/>
                <a:cs typeface="Times New Roman"/>
              </a:rPr>
              <a:t>cột</a:t>
            </a:r>
            <a:r>
              <a:rPr lang="en-US">
                <a:latin typeface="Times New Roman"/>
                <a:cs typeface="Times New Roman"/>
              </a:rPr>
              <a:t> </a:t>
            </a:r>
            <a:r>
              <a:rPr lang="en-US" err="1">
                <a:latin typeface="Times New Roman"/>
                <a:cs typeface="Times New Roman"/>
              </a:rPr>
              <a:t>hoặc</a:t>
            </a:r>
            <a:r>
              <a:rPr lang="en-US">
                <a:latin typeface="Times New Roman"/>
                <a:cs typeface="Times New Roman"/>
              </a:rPr>
              <a:t> </a:t>
            </a:r>
            <a:r>
              <a:rPr lang="en-US" err="1">
                <a:latin typeface="Times New Roman"/>
                <a:cs typeface="Times New Roman"/>
              </a:rPr>
              <a:t>tiêu</a:t>
            </a:r>
            <a:r>
              <a:rPr lang="en-US">
                <a:latin typeface="Times New Roman"/>
                <a:cs typeface="Times New Roman"/>
              </a:rPr>
              <a:t> </a:t>
            </a:r>
            <a:r>
              <a:rPr lang="en-US" err="1">
                <a:latin typeface="Times New Roman"/>
                <a:cs typeface="Times New Roman"/>
              </a:rPr>
              <a:t>đề</a:t>
            </a:r>
            <a:r>
              <a:rPr lang="en-US">
                <a:latin typeface="Times New Roman"/>
                <a:cs typeface="Times New Roman"/>
              </a:rPr>
              <a:t> </a:t>
            </a:r>
            <a:r>
              <a:rPr lang="en-US" err="1">
                <a:latin typeface="Times New Roman"/>
                <a:cs typeface="Times New Roman"/>
              </a:rPr>
              <a:t>thường</a:t>
            </a:r>
            <a:r>
              <a:rPr lang="en-US">
                <a:latin typeface="Times New Roman"/>
                <a:cs typeface="Times New Roman"/>
              </a:rPr>
              <a:t> </a:t>
            </a:r>
            <a:r>
              <a:rPr lang="en-US" err="1">
                <a:latin typeface="Times New Roman"/>
                <a:cs typeface="Times New Roman"/>
              </a:rPr>
              <a:t>là</a:t>
            </a:r>
            <a:r>
              <a:rPr lang="en-US">
                <a:latin typeface="Times New Roman"/>
                <a:cs typeface="Times New Roman"/>
              </a:rPr>
              <a:t> </a:t>
            </a:r>
            <a:r>
              <a:rPr lang="en-US" err="1">
                <a:latin typeface="Times New Roman"/>
                <a:cs typeface="Times New Roman"/>
              </a:rPr>
              <a:t>nhiệm</a:t>
            </a:r>
            <a:r>
              <a:rPr lang="en-US">
                <a:latin typeface="Times New Roman"/>
                <a:cs typeface="Times New Roman"/>
              </a:rPr>
              <a:t> </a:t>
            </a:r>
            <a:r>
              <a:rPr lang="en-US" err="1">
                <a:latin typeface="Times New Roman"/>
                <a:cs typeface="Times New Roman"/>
              </a:rPr>
              <a:t>vụ</a:t>
            </a:r>
            <a:r>
              <a:rPr lang="en-US">
                <a:latin typeface="Times New Roman"/>
                <a:cs typeface="Times New Roman"/>
              </a:rPr>
              <a:t> </a:t>
            </a:r>
            <a:r>
              <a:rPr lang="en-US" err="1">
                <a:latin typeface="Times New Roman"/>
                <a:cs typeface="Times New Roman"/>
              </a:rPr>
              <a:t>quan</a:t>
            </a:r>
            <a:r>
              <a:rPr lang="en-US">
                <a:latin typeface="Times New Roman"/>
                <a:cs typeface="Times New Roman"/>
              </a:rPr>
              <a:t> </a:t>
            </a:r>
            <a:r>
              <a:rPr lang="en-US" err="1">
                <a:latin typeface="Times New Roman"/>
                <a:cs typeface="Times New Roman"/>
              </a:rPr>
              <a:t>trọng</a:t>
            </a:r>
            <a:r>
              <a:rPr lang="en-US">
                <a:latin typeface="Times New Roman"/>
                <a:cs typeface="Times New Roman"/>
              </a:rPr>
              <a:t> </a:t>
            </a:r>
            <a:r>
              <a:rPr lang="en-US" err="1">
                <a:latin typeface="Times New Roman"/>
                <a:cs typeface="Times New Roman"/>
              </a:rPr>
              <a:t>đầu</a:t>
            </a:r>
            <a:r>
              <a:rPr lang="en-US">
                <a:latin typeface="Times New Roman"/>
                <a:cs typeface="Times New Roman"/>
              </a:rPr>
              <a:t> </a:t>
            </a:r>
            <a:r>
              <a:rPr lang="en-US" err="1">
                <a:latin typeface="Times New Roman"/>
                <a:cs typeface="Times New Roman"/>
              </a:rPr>
              <a:t>tiên</a:t>
            </a:r>
            <a:r>
              <a:rPr lang="en-US">
                <a:latin typeface="Times New Roman"/>
                <a:cs typeface="Times New Roman"/>
              </a:rPr>
              <a:t> </a:t>
            </a:r>
            <a:r>
              <a:rPr lang="en-US" err="1">
                <a:latin typeface="Times New Roman"/>
                <a:cs typeface="Times New Roman"/>
              </a:rPr>
              <a:t>khi</a:t>
            </a:r>
            <a:r>
              <a:rPr lang="en-US">
                <a:latin typeface="Times New Roman"/>
                <a:cs typeface="Times New Roman"/>
              </a:rPr>
              <a:t> </a:t>
            </a:r>
            <a:r>
              <a:rPr lang="en-US" err="1">
                <a:latin typeface="Times New Roman"/>
                <a:cs typeface="Times New Roman"/>
              </a:rPr>
              <a:t>xử</a:t>
            </a:r>
            <a:r>
              <a:rPr lang="en-US">
                <a:latin typeface="Times New Roman"/>
                <a:cs typeface="Times New Roman"/>
              </a:rPr>
              <a:t> </a:t>
            </a:r>
            <a:r>
              <a:rPr lang="en-US" err="1">
                <a:latin typeface="Times New Roman"/>
                <a:cs typeface="Times New Roman"/>
              </a:rPr>
              <a:t>lý</a:t>
            </a:r>
            <a:r>
              <a:rPr lang="en-US">
                <a:latin typeface="Times New Roman"/>
                <a:cs typeface="Times New Roman"/>
              </a:rPr>
              <a:t> </a:t>
            </a:r>
            <a:r>
              <a:rPr lang="en-US" err="1">
                <a:latin typeface="Times New Roman"/>
                <a:cs typeface="Times New Roman"/>
              </a:rPr>
              <a:t>bộ</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endParaRPr lang="en-US">
              <a:latin typeface="Times New Roman"/>
              <a:cs typeface="Times New Roman"/>
            </a:endParaRPr>
          </a:p>
          <a:p>
            <a:pPr marL="285750" indent="-285750">
              <a:buFont typeface="Wingdings" panose="05000000000000000000" pitchFamily="2" charset="2"/>
              <a:buChar char="ü"/>
            </a:pPr>
            <a:r>
              <a:rPr lang="en-US" err="1">
                <a:latin typeface="Times New Roman"/>
                <a:cs typeface="Times New Roman"/>
              </a:rPr>
              <a:t>Việc</a:t>
            </a:r>
            <a:r>
              <a:rPr lang="en-US">
                <a:latin typeface="Times New Roman"/>
                <a:cs typeface="Times New Roman"/>
              </a:rPr>
              <a:t> </a:t>
            </a:r>
            <a:r>
              <a:rPr lang="en-US" err="1">
                <a:latin typeface="Times New Roman"/>
                <a:cs typeface="Times New Roman"/>
              </a:rPr>
              <a:t>cung</a:t>
            </a:r>
            <a:r>
              <a:rPr lang="en-US">
                <a:latin typeface="Times New Roman"/>
                <a:cs typeface="Times New Roman"/>
              </a:rPr>
              <a:t> </a:t>
            </a:r>
            <a:r>
              <a:rPr lang="en-US" err="1">
                <a:latin typeface="Times New Roman"/>
                <a:cs typeface="Times New Roman"/>
              </a:rPr>
              <a:t>cấp</a:t>
            </a:r>
            <a:r>
              <a:rPr lang="en-US">
                <a:latin typeface="Times New Roman"/>
                <a:cs typeface="Times New Roman"/>
              </a:rPr>
              <a:t> </a:t>
            </a:r>
            <a:r>
              <a:rPr lang="en-US" err="1">
                <a:latin typeface="Times New Roman"/>
                <a:cs typeface="Times New Roman"/>
              </a:rPr>
              <a:t>các</a:t>
            </a:r>
            <a:r>
              <a:rPr lang="en-US">
                <a:latin typeface="Times New Roman"/>
                <a:cs typeface="Times New Roman"/>
              </a:rPr>
              <a:t> </a:t>
            </a:r>
            <a:r>
              <a:rPr lang="en-US" err="1">
                <a:latin typeface="Times New Roman"/>
                <a:cs typeface="Times New Roman"/>
              </a:rPr>
              <a:t>tên</a:t>
            </a:r>
            <a:r>
              <a:rPr lang="en-US">
                <a:latin typeface="Times New Roman"/>
                <a:cs typeface="Times New Roman"/>
              </a:rPr>
              <a:t> </a:t>
            </a:r>
            <a:r>
              <a:rPr lang="en-US" err="1">
                <a:latin typeface="Times New Roman"/>
                <a:cs typeface="Times New Roman"/>
              </a:rPr>
              <a:t>cột</a:t>
            </a:r>
            <a:r>
              <a:rPr lang="en-US">
                <a:latin typeface="Times New Roman"/>
                <a:cs typeface="Times New Roman"/>
              </a:rPr>
              <a:t> </a:t>
            </a:r>
            <a:r>
              <a:rPr lang="en-US" err="1">
                <a:latin typeface="Times New Roman"/>
                <a:cs typeface="Times New Roman"/>
              </a:rPr>
              <a:t>có</a:t>
            </a:r>
            <a:r>
              <a:rPr lang="en-US">
                <a:latin typeface="Times New Roman"/>
                <a:cs typeface="Times New Roman"/>
              </a:rPr>
              <a:t> </a:t>
            </a:r>
            <a:r>
              <a:rPr lang="en-US" err="1">
                <a:latin typeface="Times New Roman"/>
                <a:cs typeface="Times New Roman"/>
              </a:rPr>
              <a:t>liên</a:t>
            </a:r>
            <a:r>
              <a:rPr lang="en-US">
                <a:latin typeface="Times New Roman"/>
                <a:cs typeface="Times New Roman"/>
              </a:rPr>
              <a:t> </a:t>
            </a:r>
            <a:r>
              <a:rPr lang="en-US" err="1">
                <a:latin typeface="Times New Roman"/>
                <a:cs typeface="Times New Roman"/>
              </a:rPr>
              <a:t>quan</a:t>
            </a:r>
            <a:r>
              <a:rPr lang="en-US">
                <a:latin typeface="Times New Roman"/>
                <a:cs typeface="Times New Roman"/>
              </a:rPr>
              <a:t> </a:t>
            </a:r>
            <a:r>
              <a:rPr lang="en-US" err="1">
                <a:latin typeface="Times New Roman"/>
                <a:cs typeface="Times New Roman"/>
              </a:rPr>
              <a:t>sẽ</a:t>
            </a:r>
            <a:r>
              <a:rPr lang="en-US">
                <a:latin typeface="Times New Roman"/>
                <a:cs typeface="Times New Roman"/>
              </a:rPr>
              <a:t> </a:t>
            </a:r>
            <a:r>
              <a:rPr lang="en-US" err="1">
                <a:latin typeface="Times New Roman"/>
                <a:cs typeface="Times New Roman"/>
              </a:rPr>
              <a:t>giúp</a:t>
            </a:r>
            <a:r>
              <a:rPr lang="en-US">
                <a:latin typeface="Times New Roman"/>
                <a:cs typeface="Times New Roman"/>
              </a:rPr>
              <a:t> </a:t>
            </a:r>
            <a:r>
              <a:rPr lang="en-US" err="1">
                <a:latin typeface="Times New Roman"/>
                <a:cs typeface="Times New Roman"/>
              </a:rPr>
              <a:t>cho</a:t>
            </a:r>
            <a:r>
              <a:rPr lang="en-US">
                <a:latin typeface="Times New Roman"/>
                <a:cs typeface="Times New Roman"/>
              </a:rPr>
              <a:t> </a:t>
            </a:r>
            <a:r>
              <a:rPr lang="en-US" err="1">
                <a:latin typeface="Times New Roman"/>
                <a:cs typeface="Times New Roman"/>
              </a:rPr>
              <a:t>các</a:t>
            </a:r>
            <a:r>
              <a:rPr lang="en-US">
                <a:latin typeface="Times New Roman"/>
                <a:cs typeface="Times New Roman"/>
              </a:rPr>
              <a:t> </a:t>
            </a:r>
            <a:r>
              <a:rPr lang="en-US" err="1">
                <a:latin typeface="Times New Roman"/>
                <a:cs typeface="Times New Roman"/>
              </a:rPr>
              <a:t>quy</a:t>
            </a:r>
            <a:r>
              <a:rPr lang="en-US">
                <a:latin typeface="Times New Roman"/>
                <a:cs typeface="Times New Roman"/>
              </a:rPr>
              <a:t> </a:t>
            </a:r>
            <a:r>
              <a:rPr lang="en-US" err="1">
                <a:latin typeface="Times New Roman"/>
                <a:cs typeface="Times New Roman"/>
              </a:rPr>
              <a:t>trình</a:t>
            </a:r>
            <a:r>
              <a:rPr lang="en-US">
                <a:latin typeface="Times New Roman"/>
                <a:cs typeface="Times New Roman"/>
              </a:rPr>
              <a:t> </a:t>
            </a:r>
            <a:r>
              <a:rPr lang="en-US" err="1">
                <a:latin typeface="Times New Roman"/>
                <a:cs typeface="Times New Roman"/>
              </a:rPr>
              <a:t>tiếp</a:t>
            </a:r>
            <a:r>
              <a:rPr lang="en-US">
                <a:latin typeface="Times New Roman"/>
                <a:cs typeface="Times New Roman"/>
              </a:rPr>
              <a:t> </a:t>
            </a:r>
            <a:r>
              <a:rPr lang="en-US" err="1">
                <a:latin typeface="Times New Roman"/>
                <a:cs typeface="Times New Roman"/>
              </a:rPr>
              <a:t>theo</a:t>
            </a:r>
            <a:r>
              <a:rPr lang="en-US">
                <a:latin typeface="Times New Roman"/>
                <a:cs typeface="Times New Roman"/>
              </a:rPr>
              <a:t> </a:t>
            </a:r>
            <a:r>
              <a:rPr lang="en-US" err="1">
                <a:latin typeface="Times New Roman"/>
                <a:cs typeface="Times New Roman"/>
              </a:rPr>
              <a:t>dễ</a:t>
            </a:r>
            <a:r>
              <a:rPr lang="en-US">
                <a:latin typeface="Times New Roman"/>
                <a:cs typeface="Times New Roman"/>
              </a:rPr>
              <a:t> </a:t>
            </a:r>
            <a:r>
              <a:rPr lang="en-US" err="1">
                <a:latin typeface="Times New Roman"/>
                <a:cs typeface="Times New Roman"/>
              </a:rPr>
              <a:t>dàng</a:t>
            </a:r>
            <a:r>
              <a:rPr lang="en-US">
                <a:latin typeface="Times New Roman"/>
                <a:cs typeface="Times New Roman"/>
              </a:rPr>
              <a:t> </a:t>
            </a:r>
            <a:r>
              <a:rPr lang="en-US" err="1">
                <a:latin typeface="Times New Roman"/>
                <a:cs typeface="Times New Roman"/>
              </a:rPr>
              <a:t>chảng</a:t>
            </a:r>
            <a:r>
              <a:rPr lang="en-US">
                <a:latin typeface="Times New Roman"/>
                <a:cs typeface="Times New Roman"/>
              </a:rPr>
              <a:t> </a:t>
            </a:r>
            <a:r>
              <a:rPr lang="en-US" err="1">
                <a:latin typeface="Times New Roman"/>
                <a:cs typeface="Times New Roman"/>
              </a:rPr>
              <a:t>hạn</a:t>
            </a:r>
            <a:r>
              <a:rPr lang="en-US">
                <a:latin typeface="Times New Roman"/>
                <a:cs typeface="Times New Roman"/>
              </a:rPr>
              <a:t> </a:t>
            </a:r>
            <a:r>
              <a:rPr lang="en-US" err="1">
                <a:latin typeface="Times New Roman"/>
                <a:cs typeface="Times New Roman"/>
              </a:rPr>
              <a:t>như</a:t>
            </a:r>
            <a:r>
              <a:rPr lang="en-US">
                <a:latin typeface="Times New Roman"/>
                <a:cs typeface="Times New Roman"/>
              </a:rPr>
              <a:t> </a:t>
            </a:r>
            <a:r>
              <a:rPr lang="en-US" err="1">
                <a:latin typeface="Times New Roman"/>
                <a:cs typeface="Times New Roman"/>
              </a:rPr>
              <a:t>xây</a:t>
            </a:r>
            <a:r>
              <a:rPr lang="en-US">
                <a:latin typeface="Times New Roman"/>
                <a:cs typeface="Times New Roman"/>
              </a:rPr>
              <a:t> </a:t>
            </a:r>
            <a:r>
              <a:rPr lang="en-US" err="1">
                <a:latin typeface="Times New Roman"/>
                <a:cs typeface="Times New Roman"/>
              </a:rPr>
              <a:t>dựng</a:t>
            </a:r>
            <a:r>
              <a:rPr lang="en-US">
                <a:latin typeface="Times New Roman"/>
                <a:cs typeface="Times New Roman"/>
              </a:rPr>
              <a:t> </a:t>
            </a:r>
            <a:r>
              <a:rPr lang="en-US" err="1">
                <a:latin typeface="Times New Roman"/>
                <a:cs typeface="Times New Roman"/>
              </a:rPr>
              <a:t>báo</a:t>
            </a:r>
            <a:r>
              <a:rPr lang="en-US">
                <a:latin typeface="Times New Roman"/>
                <a:cs typeface="Times New Roman"/>
              </a:rPr>
              <a:t> </a:t>
            </a:r>
            <a:r>
              <a:rPr lang="en-US" err="1">
                <a:latin typeface="Times New Roman"/>
                <a:cs typeface="Times New Roman"/>
              </a:rPr>
              <a:t>cáo</a:t>
            </a:r>
            <a:endParaRPr lang="en-US">
              <a:latin typeface="Times New Roman"/>
              <a:cs typeface="Times New Roman"/>
            </a:endParaRPr>
          </a:p>
          <a:p>
            <a:pPr marL="285750" indent="-285750">
              <a:buFont typeface="Wingdings" panose="05000000000000000000" pitchFamily="2" charset="2"/>
              <a:buChar char="ü"/>
            </a:pPr>
            <a:r>
              <a:rPr lang="en-US">
                <a:latin typeface="Times New Roman"/>
                <a:cs typeface="Times New Roman"/>
              </a:rPr>
              <a:t>Thông </a:t>
            </a:r>
            <a:r>
              <a:rPr lang="en-US" err="1">
                <a:latin typeface="Times New Roman"/>
                <a:cs typeface="Times New Roman"/>
              </a:rPr>
              <a:t>thường</a:t>
            </a:r>
            <a:r>
              <a:rPr lang="en-US">
                <a:latin typeface="Times New Roman"/>
                <a:cs typeface="Times New Roman"/>
              </a:rPr>
              <a:t>, </a:t>
            </a:r>
            <a:r>
              <a:rPr lang="en-US" err="1">
                <a:latin typeface="Times New Roman"/>
                <a:cs typeface="Times New Roman"/>
              </a:rPr>
              <a:t>tiêu</a:t>
            </a:r>
            <a:r>
              <a:rPr lang="en-US">
                <a:latin typeface="Times New Roman"/>
                <a:cs typeface="Times New Roman"/>
              </a:rPr>
              <a:t> </a:t>
            </a:r>
            <a:r>
              <a:rPr lang="en-US" err="1">
                <a:latin typeface="Times New Roman"/>
                <a:cs typeface="Times New Roman"/>
              </a:rPr>
              <a:t>đề</a:t>
            </a:r>
            <a:r>
              <a:rPr lang="en-US">
                <a:latin typeface="Times New Roman"/>
                <a:cs typeface="Times New Roman"/>
              </a:rPr>
              <a:t> </a:t>
            </a:r>
            <a:r>
              <a:rPr lang="en-US" err="1">
                <a:latin typeface="Times New Roman"/>
                <a:cs typeface="Times New Roman"/>
              </a:rPr>
              <a:t>cột</a:t>
            </a:r>
            <a:r>
              <a:rPr lang="en-US">
                <a:latin typeface="Times New Roman"/>
                <a:cs typeface="Times New Roman"/>
              </a:rPr>
              <a:t> </a:t>
            </a:r>
            <a:r>
              <a:rPr lang="en-US" err="1">
                <a:latin typeface="Times New Roman"/>
                <a:cs typeface="Times New Roman"/>
              </a:rPr>
              <a:t>được</a:t>
            </a:r>
            <a:r>
              <a:rPr lang="en-US">
                <a:latin typeface="Times New Roman"/>
                <a:cs typeface="Times New Roman"/>
              </a:rPr>
              <a:t> </a:t>
            </a:r>
            <a:r>
              <a:rPr lang="en-US" err="1">
                <a:latin typeface="Times New Roman"/>
                <a:cs typeface="Times New Roman"/>
              </a:rPr>
              <a:t>nhập</a:t>
            </a:r>
            <a:r>
              <a:rPr lang="en-US">
                <a:latin typeface="Times New Roman"/>
                <a:cs typeface="Times New Roman"/>
              </a:rPr>
              <a:t> </a:t>
            </a:r>
            <a:r>
              <a:rPr lang="en-US" err="1">
                <a:latin typeface="Times New Roman"/>
                <a:cs typeface="Times New Roman"/>
              </a:rPr>
              <a:t>tự</a:t>
            </a:r>
            <a:r>
              <a:rPr lang="en-US">
                <a:latin typeface="Times New Roman"/>
                <a:cs typeface="Times New Roman"/>
              </a:rPr>
              <a:t> </a:t>
            </a:r>
            <a:r>
              <a:rPr lang="en-US" err="1">
                <a:latin typeface="Times New Roman"/>
                <a:cs typeface="Times New Roman"/>
              </a:rPr>
              <a:t>động</a:t>
            </a:r>
            <a:r>
              <a:rPr lang="en-US">
                <a:latin typeface="Times New Roman"/>
                <a:cs typeface="Times New Roman"/>
              </a:rPr>
              <a:t> </a:t>
            </a:r>
            <a:r>
              <a:rPr lang="en-US" err="1">
                <a:latin typeface="Times New Roman"/>
                <a:cs typeface="Times New Roman"/>
              </a:rPr>
              <a:t>từ</a:t>
            </a:r>
            <a:r>
              <a:rPr lang="en-US">
                <a:latin typeface="Times New Roman"/>
                <a:cs typeface="Times New Roman"/>
              </a:rPr>
              <a:t> </a:t>
            </a:r>
            <a:r>
              <a:rPr lang="en-US" err="1">
                <a:latin typeface="Times New Roman"/>
                <a:cs typeface="Times New Roman"/>
              </a:rPr>
              <a:t>nguồn</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 </a:t>
            </a:r>
            <a:r>
              <a:rPr lang="en-US" err="1">
                <a:latin typeface="Times New Roman"/>
                <a:cs typeface="Times New Roman"/>
              </a:rPr>
              <a:t>nhưng</a:t>
            </a:r>
            <a:r>
              <a:rPr lang="en-US">
                <a:latin typeface="Times New Roman"/>
                <a:cs typeface="Times New Roman"/>
              </a:rPr>
              <a:t> </a:t>
            </a:r>
            <a:r>
              <a:rPr lang="en-US" err="1">
                <a:latin typeface="Times New Roman"/>
                <a:cs typeface="Times New Roman"/>
              </a:rPr>
              <a:t>đôi</a:t>
            </a:r>
            <a:r>
              <a:rPr lang="en-US">
                <a:latin typeface="Times New Roman"/>
                <a:cs typeface="Times New Roman"/>
              </a:rPr>
              <a:t> </a:t>
            </a:r>
            <a:r>
              <a:rPr lang="en-US" err="1">
                <a:latin typeface="Times New Roman"/>
                <a:cs typeface="Times New Roman"/>
              </a:rPr>
              <a:t>khi</a:t>
            </a:r>
            <a:r>
              <a:rPr lang="en-US">
                <a:latin typeface="Times New Roman"/>
                <a:cs typeface="Times New Roman"/>
              </a:rPr>
              <a:t> </a:t>
            </a:r>
            <a:r>
              <a:rPr lang="en-US" err="1">
                <a:latin typeface="Times New Roman"/>
                <a:cs typeface="Times New Roman"/>
              </a:rPr>
              <a:t>có</a:t>
            </a:r>
            <a:r>
              <a:rPr lang="en-US">
                <a:latin typeface="Times New Roman"/>
                <a:cs typeface="Times New Roman"/>
              </a:rPr>
              <a:t> </a:t>
            </a:r>
            <a:r>
              <a:rPr lang="en-US" err="1">
                <a:latin typeface="Times New Roman"/>
                <a:cs typeface="Times New Roman"/>
              </a:rPr>
              <a:t>một</a:t>
            </a:r>
            <a:r>
              <a:rPr lang="en-US">
                <a:latin typeface="Times New Roman"/>
                <a:cs typeface="Times New Roman"/>
              </a:rPr>
              <a:t> </a:t>
            </a:r>
            <a:r>
              <a:rPr lang="en-US" err="1">
                <a:latin typeface="Times New Roman"/>
                <a:cs typeface="Times New Roman"/>
              </a:rPr>
              <a:t>số</a:t>
            </a:r>
            <a:r>
              <a:rPr lang="en-US">
                <a:latin typeface="Times New Roman"/>
                <a:cs typeface="Times New Roman"/>
              </a:rPr>
              <a:t> </a:t>
            </a:r>
            <a:r>
              <a:rPr lang="en-US" err="1">
                <a:latin typeface="Times New Roman"/>
                <a:cs typeface="Times New Roman"/>
              </a:rPr>
              <a:t>nguồn</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 </a:t>
            </a:r>
            <a:r>
              <a:rPr lang="en-US" err="1">
                <a:latin typeface="Times New Roman"/>
                <a:cs typeface="Times New Roman"/>
              </a:rPr>
              <a:t>khiến</a:t>
            </a:r>
            <a:r>
              <a:rPr lang="en-US">
                <a:latin typeface="Times New Roman"/>
                <a:cs typeface="Times New Roman"/>
              </a:rPr>
              <a:t> Power BI </a:t>
            </a:r>
            <a:r>
              <a:rPr lang="en-US" err="1">
                <a:latin typeface="Times New Roman"/>
                <a:cs typeface="Times New Roman"/>
              </a:rPr>
              <a:t>khó</a:t>
            </a:r>
            <a:r>
              <a:rPr lang="en-US">
                <a:latin typeface="Times New Roman"/>
                <a:cs typeface="Times New Roman"/>
              </a:rPr>
              <a:t> </a:t>
            </a:r>
            <a:r>
              <a:rPr lang="en-US" err="1">
                <a:latin typeface="Times New Roman"/>
                <a:cs typeface="Times New Roman"/>
              </a:rPr>
              <a:t>thu</a:t>
            </a:r>
            <a:r>
              <a:rPr lang="en-US">
                <a:latin typeface="Times New Roman"/>
                <a:cs typeface="Times New Roman"/>
              </a:rPr>
              <a:t> </a:t>
            </a:r>
            <a:r>
              <a:rPr lang="en-US" err="1">
                <a:latin typeface="Times New Roman"/>
                <a:cs typeface="Times New Roman"/>
              </a:rPr>
              <a:t>thập</a:t>
            </a:r>
            <a:r>
              <a:rPr lang="en-US">
                <a:latin typeface="Times New Roman"/>
                <a:cs typeface="Times New Roman"/>
              </a:rPr>
              <a:t> </a:t>
            </a:r>
            <a:r>
              <a:rPr lang="en-US" err="1">
                <a:latin typeface="Times New Roman"/>
                <a:cs typeface="Times New Roman"/>
              </a:rPr>
              <a:t>thông</a:t>
            </a:r>
            <a:r>
              <a:rPr lang="en-US">
                <a:latin typeface="Times New Roman"/>
                <a:cs typeface="Times New Roman"/>
              </a:rPr>
              <a:t> tin </a:t>
            </a:r>
            <a:r>
              <a:rPr lang="en-US" err="1">
                <a:latin typeface="Times New Roman"/>
                <a:cs typeface="Times New Roman"/>
              </a:rPr>
              <a:t>tiêu</a:t>
            </a:r>
            <a:r>
              <a:rPr lang="en-US">
                <a:latin typeface="Times New Roman"/>
                <a:cs typeface="Times New Roman"/>
              </a:rPr>
              <a:t> </a:t>
            </a:r>
            <a:r>
              <a:rPr lang="en-US" err="1">
                <a:latin typeface="Times New Roman"/>
                <a:cs typeface="Times New Roman"/>
              </a:rPr>
              <a:t>đề</a:t>
            </a:r>
            <a:r>
              <a:rPr lang="en-US">
                <a:latin typeface="Times New Roman"/>
                <a:cs typeface="Times New Roman"/>
              </a:rPr>
              <a:t> </a:t>
            </a:r>
            <a:r>
              <a:rPr lang="en-US" err="1">
                <a:latin typeface="Times New Roman"/>
                <a:cs typeface="Times New Roman"/>
              </a:rPr>
              <a:t>cột</a:t>
            </a:r>
            <a:r>
              <a:rPr lang="en-US">
                <a:latin typeface="Times New Roman"/>
                <a:cs typeface="Times New Roman"/>
              </a:rPr>
              <a:t>. </a:t>
            </a:r>
          </a:p>
          <a:p>
            <a:pPr marL="285750" indent="-285750">
              <a:buFont typeface="Wingdings" panose="05000000000000000000" pitchFamily="2" charset="2"/>
              <a:buChar char="v"/>
            </a:pPr>
            <a:r>
              <a:rPr lang="en-US" err="1">
                <a:latin typeface="Times New Roman"/>
                <a:cs typeface="Times New Roman"/>
              </a:rPr>
              <a:t>Xét</a:t>
            </a:r>
            <a:r>
              <a:rPr lang="en-US">
                <a:latin typeface="Times New Roman"/>
                <a:cs typeface="Times New Roman"/>
              </a:rPr>
              <a:t> </a:t>
            </a:r>
            <a:r>
              <a:rPr lang="en-US" err="1">
                <a:latin typeface="Times New Roman"/>
                <a:cs typeface="Times New Roman"/>
              </a:rPr>
              <a:t>ví</a:t>
            </a:r>
            <a:r>
              <a:rPr lang="en-US">
                <a:latin typeface="Times New Roman"/>
                <a:cs typeface="Times New Roman"/>
              </a:rPr>
              <a:t> </a:t>
            </a:r>
            <a:r>
              <a:rPr lang="en-US" err="1">
                <a:latin typeface="Times New Roman"/>
                <a:cs typeface="Times New Roman"/>
              </a:rPr>
              <a:t>dụ</a:t>
            </a:r>
            <a:r>
              <a:rPr lang="en-US">
                <a:latin typeface="Times New Roman"/>
                <a:cs typeface="Times New Roman"/>
              </a:rPr>
              <a:t> </a:t>
            </a:r>
            <a:r>
              <a:rPr lang="en-US" err="1">
                <a:latin typeface="Times New Roman"/>
                <a:cs typeface="Times New Roman"/>
              </a:rPr>
              <a:t>dữ</a:t>
            </a:r>
            <a:r>
              <a:rPr lang="en-US">
                <a:latin typeface="Times New Roman"/>
                <a:cs typeface="Times New Roman"/>
              </a:rPr>
              <a:t> </a:t>
            </a:r>
            <a:r>
              <a:rPr lang="en-US" err="1">
                <a:latin typeface="Times New Roman"/>
                <a:cs typeface="Times New Roman"/>
              </a:rPr>
              <a:t>liệu</a:t>
            </a:r>
            <a:r>
              <a:rPr lang="en-US">
                <a:latin typeface="Times New Roman"/>
                <a:cs typeface="Times New Roman"/>
              </a:rPr>
              <a:t>: Failed Bank List.xlsx </a:t>
            </a:r>
          </a:p>
        </p:txBody>
      </p:sp>
      <p:sp>
        <p:nvSpPr>
          <p:cNvPr id="11" name="Flowchart: Process 10">
            <a:extLst>
              <a:ext uri="{FF2B5EF4-FFF2-40B4-BE49-F238E27FC236}">
                <a16:creationId xmlns:a16="http://schemas.microsoft.com/office/drawing/2014/main" id="{4EBD2789-48F5-4137-B604-E527C0A2809E}"/>
              </a:ext>
            </a:extLst>
          </p:cNvPr>
          <p:cNvSpPr/>
          <p:nvPr/>
        </p:nvSpPr>
        <p:spPr>
          <a:xfrm>
            <a:off x="1962669" y="2936329"/>
            <a:ext cx="1914618" cy="85391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Kết</a:t>
            </a:r>
            <a:r>
              <a:rPr lang="en-US">
                <a:solidFill>
                  <a:srgbClr val="FF0000"/>
                </a:solidFill>
                <a:latin typeface="Times New Roman"/>
                <a:cs typeface="Times New Roman"/>
              </a:rPr>
              <a:t> </a:t>
            </a:r>
            <a:r>
              <a:rPr lang="en-US" err="1">
                <a:solidFill>
                  <a:srgbClr val="FF0000"/>
                </a:solidFill>
                <a:latin typeface="Times New Roman"/>
                <a:cs typeface="Times New Roman"/>
              </a:rPr>
              <a:t>nối</a:t>
            </a:r>
            <a:r>
              <a:rPr lang="en-US">
                <a:solidFill>
                  <a:srgbClr val="FF0000"/>
                </a:solidFill>
                <a:latin typeface="Times New Roman"/>
                <a:cs typeface="Times New Roman"/>
              </a:rPr>
              <a:t> </a:t>
            </a:r>
            <a:r>
              <a:rPr lang="en-US" err="1">
                <a:solidFill>
                  <a:srgbClr val="FF0000"/>
                </a:solidFill>
                <a:latin typeface="Times New Roman"/>
                <a:cs typeface="Times New Roman"/>
              </a:rPr>
              <a:t>với</a:t>
            </a:r>
            <a:r>
              <a:rPr lang="en-US">
                <a:solidFill>
                  <a:srgbClr val="FF0000"/>
                </a:solidFill>
                <a:latin typeface="Times New Roman"/>
                <a:cs typeface="Times New Roman"/>
              </a:rPr>
              <a:t> file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Failed Bank List.xlsx</a:t>
            </a:r>
          </a:p>
        </p:txBody>
      </p:sp>
      <p:sp>
        <p:nvSpPr>
          <p:cNvPr id="12" name="Flowchart: Process 11">
            <a:extLst>
              <a:ext uri="{FF2B5EF4-FFF2-40B4-BE49-F238E27FC236}">
                <a16:creationId xmlns:a16="http://schemas.microsoft.com/office/drawing/2014/main" id="{A5FBC78F-DD51-4443-90B0-100721E92E01}"/>
              </a:ext>
            </a:extLst>
          </p:cNvPr>
          <p:cNvSpPr/>
          <p:nvPr/>
        </p:nvSpPr>
        <p:spPr>
          <a:xfrm>
            <a:off x="4911344" y="2936328"/>
            <a:ext cx="1455842"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Transform Data</a:t>
            </a:r>
          </a:p>
        </p:txBody>
      </p:sp>
      <p:sp>
        <p:nvSpPr>
          <p:cNvPr id="13" name="Flowchart: Process 12">
            <a:extLst>
              <a:ext uri="{FF2B5EF4-FFF2-40B4-BE49-F238E27FC236}">
                <a16:creationId xmlns:a16="http://schemas.microsoft.com/office/drawing/2014/main" id="{0C35F651-ED8F-4B88-A9CD-08FD70258FC0}"/>
              </a:ext>
            </a:extLst>
          </p:cNvPr>
          <p:cNvSpPr/>
          <p:nvPr/>
        </p:nvSpPr>
        <p:spPr>
          <a:xfrm>
            <a:off x="7323887" y="2920844"/>
            <a:ext cx="3503447" cy="865134"/>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đẩy</a:t>
            </a:r>
            <a:r>
              <a:rPr lang="en-US">
                <a:solidFill>
                  <a:srgbClr val="FF0000"/>
                </a:solidFill>
                <a:latin typeface="Times New Roman"/>
                <a:cs typeface="Times New Roman"/>
              </a:rPr>
              <a:t> </a:t>
            </a:r>
            <a:r>
              <a:rPr lang="en-US" err="1">
                <a:solidFill>
                  <a:srgbClr val="FF0000"/>
                </a:solidFill>
                <a:latin typeface="Times New Roman"/>
                <a:cs typeface="Times New Roman"/>
              </a:rPr>
              <a:t>tên</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t>
            </a:r>
            <a:r>
              <a:rPr lang="en-US" err="1">
                <a:solidFill>
                  <a:srgbClr val="FF0000"/>
                </a:solidFill>
                <a:latin typeface="Times New Roman"/>
                <a:cs typeface="Times New Roman"/>
              </a:rPr>
              <a:t>nằm</a:t>
            </a:r>
            <a:r>
              <a:rPr lang="en-US">
                <a:solidFill>
                  <a:srgbClr val="FF0000"/>
                </a:solidFill>
                <a:latin typeface="Times New Roman"/>
                <a:cs typeface="Times New Roman"/>
              </a:rPr>
              <a:t> ở </a:t>
            </a:r>
            <a:r>
              <a:rPr lang="en-US" err="1">
                <a:solidFill>
                  <a:srgbClr val="FF0000"/>
                </a:solidFill>
                <a:latin typeface="Times New Roman"/>
                <a:cs typeface="Times New Roman"/>
              </a:rPr>
              <a:t>hàng</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đầu</a:t>
            </a:r>
            <a:r>
              <a:rPr lang="en-US">
                <a:solidFill>
                  <a:srgbClr val="FF0000"/>
                </a:solidFill>
                <a:latin typeface="Times New Roman"/>
                <a:cs typeface="Times New Roman"/>
              </a:rPr>
              <a:t> </a:t>
            </a:r>
            <a:r>
              <a:rPr lang="en-US" err="1">
                <a:solidFill>
                  <a:srgbClr val="FF0000"/>
                </a:solidFill>
                <a:latin typeface="Times New Roman"/>
                <a:cs typeface="Times New Roman"/>
              </a:rPr>
              <a:t>tiên</a:t>
            </a:r>
            <a:r>
              <a:rPr lang="en-US">
                <a:solidFill>
                  <a:srgbClr val="FF0000"/>
                </a:solidFill>
                <a:latin typeface="Times New Roman"/>
                <a:cs typeface="Times New Roman"/>
              </a:rPr>
              <a:t> </a:t>
            </a:r>
            <a:r>
              <a:rPr lang="en-US" err="1">
                <a:solidFill>
                  <a:srgbClr val="FF0000"/>
                </a:solidFill>
                <a:latin typeface="Times New Roman"/>
                <a:cs typeface="Times New Roman"/>
              </a:rPr>
              <a:t>thành</a:t>
            </a:r>
            <a:r>
              <a:rPr lang="en-US">
                <a:solidFill>
                  <a:srgbClr val="FF0000"/>
                </a:solidFill>
                <a:latin typeface="Times New Roman"/>
                <a:cs typeface="Times New Roman"/>
              </a:rPr>
              <a:t> </a:t>
            </a:r>
            <a:r>
              <a:rPr lang="en-US" err="1">
                <a:solidFill>
                  <a:srgbClr val="FF0000"/>
                </a:solidFill>
                <a:latin typeface="Times New Roman"/>
                <a:cs typeface="Times New Roman"/>
              </a:rPr>
              <a:t>tiêu</a:t>
            </a:r>
            <a:r>
              <a:rPr lang="en-US">
                <a:solidFill>
                  <a:srgbClr val="FF0000"/>
                </a:solidFill>
                <a:latin typeface="Times New Roman"/>
                <a:cs typeface="Times New Roman"/>
              </a:rPr>
              <a:t> </a:t>
            </a:r>
            <a:r>
              <a:rPr lang="en-US" err="1">
                <a:solidFill>
                  <a:srgbClr val="FF0000"/>
                </a:solidFill>
                <a:latin typeface="Times New Roman"/>
                <a:cs typeface="Times New Roman"/>
              </a:rPr>
              <a:t>đề</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“Use First Row as Headers” </a:t>
            </a:r>
            <a:r>
              <a:rPr lang="en-US" err="1">
                <a:solidFill>
                  <a:srgbClr val="FF0000"/>
                </a:solidFill>
                <a:latin typeface="Times New Roman"/>
                <a:cs typeface="Times New Roman"/>
              </a:rPr>
              <a:t>trong</a:t>
            </a:r>
            <a:r>
              <a:rPr lang="en-US">
                <a:solidFill>
                  <a:srgbClr val="FF0000"/>
                </a:solidFill>
                <a:latin typeface="Times New Roman"/>
                <a:cs typeface="Times New Roman"/>
              </a:rPr>
              <a:t> Home</a:t>
            </a:r>
          </a:p>
        </p:txBody>
      </p:sp>
      <p:sp>
        <p:nvSpPr>
          <p:cNvPr id="14" name="Arrow: Right 13">
            <a:extLst>
              <a:ext uri="{FF2B5EF4-FFF2-40B4-BE49-F238E27FC236}">
                <a16:creationId xmlns:a16="http://schemas.microsoft.com/office/drawing/2014/main" id="{04672B5F-9FC6-4B3A-A034-7CD0F2BF9720}"/>
              </a:ext>
            </a:extLst>
          </p:cNvPr>
          <p:cNvSpPr/>
          <p:nvPr/>
        </p:nvSpPr>
        <p:spPr>
          <a:xfrm>
            <a:off x="4068193" y="3315921"/>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Arrow: Right 14">
            <a:extLst>
              <a:ext uri="{FF2B5EF4-FFF2-40B4-BE49-F238E27FC236}">
                <a16:creationId xmlns:a16="http://schemas.microsoft.com/office/drawing/2014/main" id="{10592EDC-5B10-4285-BB1D-4AAF466ECF74}"/>
              </a:ext>
            </a:extLst>
          </p:cNvPr>
          <p:cNvSpPr/>
          <p:nvPr/>
        </p:nvSpPr>
        <p:spPr>
          <a:xfrm>
            <a:off x="6525634" y="3315921"/>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2418930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latin typeface="Segoe UI Semibold"/>
                <a:cs typeface="Segoe UI Semibold"/>
              </a:rPr>
              <a:t>BIẾN ĐỔI DỮ LIỆU CƠ BẢN</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17</a:t>
            </a:fld>
            <a:endParaRPr lang="en-US"/>
          </a:p>
        </p:txBody>
      </p:sp>
      <p:sp>
        <p:nvSpPr>
          <p:cNvPr id="32" name="Flowchart: Process 31">
            <a:extLst>
              <a:ext uri="{FF2B5EF4-FFF2-40B4-BE49-F238E27FC236}">
                <a16:creationId xmlns:a16="http://schemas.microsoft.com/office/drawing/2014/main" id="{2180DF61-F741-42B2-9235-6981A9FCC52D}"/>
              </a:ext>
            </a:extLst>
          </p:cNvPr>
          <p:cNvSpPr/>
          <p:nvPr/>
        </p:nvSpPr>
        <p:spPr>
          <a:xfrm>
            <a:off x="252027" y="156779"/>
            <a:ext cx="1748901" cy="665825"/>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2. Remove columns</a:t>
            </a:r>
          </a:p>
        </p:txBody>
      </p:sp>
      <p:sp>
        <p:nvSpPr>
          <p:cNvPr id="34" name="Flowchart: Process 33">
            <a:extLst>
              <a:ext uri="{FF2B5EF4-FFF2-40B4-BE49-F238E27FC236}">
                <a16:creationId xmlns:a16="http://schemas.microsoft.com/office/drawing/2014/main" id="{3D9840E3-A912-4AB4-886C-3FBC6692956A}"/>
              </a:ext>
            </a:extLst>
          </p:cNvPr>
          <p:cNvSpPr/>
          <p:nvPr/>
        </p:nvSpPr>
        <p:spPr>
          <a:xfrm>
            <a:off x="1974809" y="1626702"/>
            <a:ext cx="1804117"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Ctrl + click headers </a:t>
            </a:r>
            <a:r>
              <a:rPr lang="en-US" err="1">
                <a:solidFill>
                  <a:srgbClr val="FF0000"/>
                </a:solidFill>
                <a:latin typeface="Times New Roman"/>
                <a:cs typeface="Times New Roman"/>
              </a:rPr>
              <a:t>để</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nhiều</a:t>
            </a:r>
            <a:r>
              <a:rPr lang="en-US">
                <a:solidFill>
                  <a:srgbClr val="FF0000"/>
                </a:solidFill>
                <a:latin typeface="Times New Roman"/>
                <a:cs typeface="Times New Roman"/>
              </a:rPr>
              <a:t> </a:t>
            </a:r>
            <a:r>
              <a:rPr lang="en-US" err="1">
                <a:solidFill>
                  <a:srgbClr val="FF0000"/>
                </a:solidFill>
                <a:latin typeface="Times New Roman"/>
                <a:cs typeface="Times New Roman"/>
              </a:rPr>
              <a:t>cột</a:t>
            </a:r>
          </a:p>
        </p:txBody>
      </p:sp>
      <p:sp>
        <p:nvSpPr>
          <p:cNvPr id="4" name="Flowchart: Process 3">
            <a:extLst>
              <a:ext uri="{FF2B5EF4-FFF2-40B4-BE49-F238E27FC236}">
                <a16:creationId xmlns:a16="http://schemas.microsoft.com/office/drawing/2014/main" id="{93893772-D360-3300-BF5B-7968F59B768E}"/>
              </a:ext>
            </a:extLst>
          </p:cNvPr>
          <p:cNvSpPr/>
          <p:nvPr/>
        </p:nvSpPr>
        <p:spPr>
          <a:xfrm>
            <a:off x="4812983" y="1626702"/>
            <a:ext cx="1793073"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Nhấp</a:t>
            </a:r>
            <a:r>
              <a:rPr lang="en-US">
                <a:solidFill>
                  <a:srgbClr val="FF0000"/>
                </a:solidFill>
                <a:latin typeface="Times New Roman"/>
                <a:cs typeface="Times New Roman"/>
              </a:rPr>
              <a:t> </a:t>
            </a:r>
            <a:r>
              <a:rPr lang="en-US" err="1">
                <a:solidFill>
                  <a:srgbClr val="FF0000"/>
                </a:solidFill>
                <a:latin typeface="Times New Roman"/>
                <a:cs typeface="Times New Roman"/>
              </a:rPr>
              <a:t>phải</a:t>
            </a:r>
            <a:r>
              <a:rPr lang="en-US">
                <a:solidFill>
                  <a:srgbClr val="FF0000"/>
                </a:solidFill>
                <a:latin typeface="Times New Roman"/>
                <a:cs typeface="Times New Roman"/>
              </a:rPr>
              <a:t> </a:t>
            </a:r>
            <a:r>
              <a:rPr lang="en-US" err="1">
                <a:solidFill>
                  <a:srgbClr val="FF0000"/>
                </a:solidFill>
                <a:latin typeface="Times New Roman"/>
                <a:cs typeface="Times New Roman"/>
              </a:rPr>
              <a:t>chuột</a:t>
            </a:r>
          </a:p>
        </p:txBody>
      </p:sp>
      <p:sp>
        <p:nvSpPr>
          <p:cNvPr id="5" name="Flowchart: Process 4">
            <a:extLst>
              <a:ext uri="{FF2B5EF4-FFF2-40B4-BE49-F238E27FC236}">
                <a16:creationId xmlns:a16="http://schemas.microsoft.com/office/drawing/2014/main" id="{FF724ED8-AE81-5761-FA87-999DDC8E29DE}"/>
              </a:ext>
            </a:extLst>
          </p:cNvPr>
          <p:cNvSpPr/>
          <p:nvPr/>
        </p:nvSpPr>
        <p:spPr>
          <a:xfrm>
            <a:off x="7606983" y="1626702"/>
            <a:ext cx="2555073"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Chọn</a:t>
            </a:r>
            <a:r>
              <a:rPr lang="en-US">
                <a:solidFill>
                  <a:srgbClr val="FF0000"/>
                </a:solidFill>
                <a:latin typeface="Times New Roman"/>
                <a:cs typeface="Times New Roman"/>
              </a:rPr>
              <a:t> "Remove Columns" </a:t>
            </a:r>
            <a:r>
              <a:rPr lang="en-US" err="1">
                <a:solidFill>
                  <a:srgbClr val="FF0000"/>
                </a:solidFill>
                <a:latin typeface="Times New Roman"/>
                <a:cs typeface="Times New Roman"/>
              </a:rPr>
              <a:t>hoặc</a:t>
            </a:r>
            <a:r>
              <a:rPr lang="en-US">
                <a:solidFill>
                  <a:srgbClr val="FF0000"/>
                </a:solidFill>
                <a:latin typeface="Times New Roman"/>
                <a:cs typeface="Times New Roman"/>
              </a:rPr>
              <a:t> "Remove Other Columns"</a:t>
            </a:r>
          </a:p>
        </p:txBody>
      </p:sp>
      <p:grpSp>
        <p:nvGrpSpPr>
          <p:cNvPr id="9" name="Group 8">
            <a:extLst>
              <a:ext uri="{FF2B5EF4-FFF2-40B4-BE49-F238E27FC236}">
                <a16:creationId xmlns:a16="http://schemas.microsoft.com/office/drawing/2014/main" id="{F1D1D884-4952-047E-FEE9-4234137B76D6}"/>
              </a:ext>
            </a:extLst>
          </p:cNvPr>
          <p:cNvGrpSpPr/>
          <p:nvPr/>
        </p:nvGrpSpPr>
        <p:grpSpPr>
          <a:xfrm>
            <a:off x="1325260" y="3100811"/>
            <a:ext cx="9687443" cy="2520191"/>
            <a:chOff x="2685496" y="4121388"/>
            <a:chExt cx="9013792" cy="2188887"/>
          </a:xfrm>
        </p:grpSpPr>
        <p:pic>
          <p:nvPicPr>
            <p:cNvPr id="7" name="Picture 6">
              <a:extLst>
                <a:ext uri="{FF2B5EF4-FFF2-40B4-BE49-F238E27FC236}">
                  <a16:creationId xmlns:a16="http://schemas.microsoft.com/office/drawing/2014/main" id="{D6E9D5BB-F540-3562-6C56-74368BF44DEE}"/>
                </a:ext>
              </a:extLst>
            </p:cNvPr>
            <p:cNvPicPr>
              <a:picLocks noChangeAspect="1"/>
            </p:cNvPicPr>
            <p:nvPr/>
          </p:nvPicPr>
          <p:blipFill>
            <a:blip r:embed="rId2"/>
            <a:stretch>
              <a:fillRect/>
            </a:stretch>
          </p:blipFill>
          <p:spPr>
            <a:xfrm>
              <a:off x="2685496" y="4121388"/>
              <a:ext cx="9013792" cy="2188887"/>
            </a:xfrm>
            <a:prstGeom prst="rect">
              <a:avLst/>
            </a:prstGeom>
          </p:spPr>
        </p:pic>
        <p:sp>
          <p:nvSpPr>
            <p:cNvPr id="8" name="Flowchart: Process 7">
              <a:extLst>
                <a:ext uri="{FF2B5EF4-FFF2-40B4-BE49-F238E27FC236}">
                  <a16:creationId xmlns:a16="http://schemas.microsoft.com/office/drawing/2014/main" id="{F630E2F4-3314-5502-BB40-528D027F314B}"/>
                </a:ext>
              </a:extLst>
            </p:cNvPr>
            <p:cNvSpPr/>
            <p:nvPr/>
          </p:nvSpPr>
          <p:spPr>
            <a:xfrm>
              <a:off x="7192391" y="4935984"/>
              <a:ext cx="1596501" cy="159799"/>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Arrow: Right 10">
            <a:extLst>
              <a:ext uri="{FF2B5EF4-FFF2-40B4-BE49-F238E27FC236}">
                <a16:creationId xmlns:a16="http://schemas.microsoft.com/office/drawing/2014/main" id="{662EF76D-7F6F-1A0B-B1DA-36BB7328868B}"/>
              </a:ext>
            </a:extLst>
          </p:cNvPr>
          <p:cNvSpPr/>
          <p:nvPr/>
        </p:nvSpPr>
        <p:spPr>
          <a:xfrm>
            <a:off x="3969832" y="2006295"/>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Arrow: Right 11">
            <a:extLst>
              <a:ext uri="{FF2B5EF4-FFF2-40B4-BE49-F238E27FC236}">
                <a16:creationId xmlns:a16="http://schemas.microsoft.com/office/drawing/2014/main" id="{7B5A6DAB-AF4B-527F-547A-B8709132E279}"/>
              </a:ext>
            </a:extLst>
          </p:cNvPr>
          <p:cNvSpPr/>
          <p:nvPr/>
        </p:nvSpPr>
        <p:spPr>
          <a:xfrm>
            <a:off x="6774875" y="2006295"/>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3736312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latin typeface="Segoe UI Semibold"/>
                <a:cs typeface="Segoe UI Semibold"/>
              </a:rPr>
              <a:t>BIẾN ĐỔI DỮ LIỆU CƠ BẢN</a:t>
            </a: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18</a:t>
            </a:fld>
            <a:endParaRPr lang="en-US"/>
          </a:p>
        </p:txBody>
      </p:sp>
      <p:sp>
        <p:nvSpPr>
          <p:cNvPr id="29" name="Flowchart: Process 28">
            <a:extLst>
              <a:ext uri="{FF2B5EF4-FFF2-40B4-BE49-F238E27FC236}">
                <a16:creationId xmlns:a16="http://schemas.microsoft.com/office/drawing/2014/main" id="{A18F794F-25C8-432E-8379-224BBE754069}"/>
              </a:ext>
            </a:extLst>
          </p:cNvPr>
          <p:cNvSpPr/>
          <p:nvPr/>
        </p:nvSpPr>
        <p:spPr>
          <a:xfrm>
            <a:off x="176090" y="128312"/>
            <a:ext cx="1754809" cy="68465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3. Change Type</a:t>
            </a:r>
          </a:p>
        </p:txBody>
      </p:sp>
      <p:grpSp>
        <p:nvGrpSpPr>
          <p:cNvPr id="11" name="Group 10">
            <a:extLst>
              <a:ext uri="{FF2B5EF4-FFF2-40B4-BE49-F238E27FC236}">
                <a16:creationId xmlns:a16="http://schemas.microsoft.com/office/drawing/2014/main" id="{C15F4B26-7B8D-4EBD-BB34-E00849E58D1E}"/>
              </a:ext>
            </a:extLst>
          </p:cNvPr>
          <p:cNvGrpSpPr/>
          <p:nvPr/>
        </p:nvGrpSpPr>
        <p:grpSpPr>
          <a:xfrm>
            <a:off x="2344566" y="3139178"/>
            <a:ext cx="7434174" cy="3034357"/>
            <a:chOff x="3551010" y="1087031"/>
            <a:chExt cx="7434174" cy="3034357"/>
          </a:xfrm>
        </p:grpSpPr>
        <p:pic>
          <p:nvPicPr>
            <p:cNvPr id="5" name="Picture 4">
              <a:extLst>
                <a:ext uri="{FF2B5EF4-FFF2-40B4-BE49-F238E27FC236}">
                  <a16:creationId xmlns:a16="http://schemas.microsoft.com/office/drawing/2014/main" id="{7B675AFE-E446-419B-87D0-ECA4DDC2CAEE}"/>
                </a:ext>
              </a:extLst>
            </p:cNvPr>
            <p:cNvPicPr>
              <a:picLocks noChangeAspect="1"/>
            </p:cNvPicPr>
            <p:nvPr/>
          </p:nvPicPr>
          <p:blipFill>
            <a:blip r:embed="rId2"/>
            <a:stretch>
              <a:fillRect/>
            </a:stretch>
          </p:blipFill>
          <p:spPr>
            <a:xfrm>
              <a:off x="3551010" y="1087032"/>
              <a:ext cx="7434174" cy="3034356"/>
            </a:xfrm>
            <a:prstGeom prst="rect">
              <a:avLst/>
            </a:prstGeom>
          </p:spPr>
        </p:pic>
        <p:sp>
          <p:nvSpPr>
            <p:cNvPr id="8" name="Rectangle 7">
              <a:extLst>
                <a:ext uri="{FF2B5EF4-FFF2-40B4-BE49-F238E27FC236}">
                  <a16:creationId xmlns:a16="http://schemas.microsoft.com/office/drawing/2014/main" id="{08184DF6-1821-4D45-9EC4-094ED1AD8A28}"/>
                </a:ext>
              </a:extLst>
            </p:cNvPr>
            <p:cNvSpPr/>
            <p:nvPr/>
          </p:nvSpPr>
          <p:spPr>
            <a:xfrm>
              <a:off x="9206144" y="1087031"/>
              <a:ext cx="242656" cy="22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4A83FE-D933-4358-912A-1BC39CEF71B5}"/>
                </a:ext>
              </a:extLst>
            </p:cNvPr>
            <p:cNvSpPr/>
            <p:nvPr/>
          </p:nvSpPr>
          <p:spPr>
            <a:xfrm>
              <a:off x="7689535" y="1088505"/>
              <a:ext cx="242656" cy="22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51517C-F540-4732-9652-DE5AD237AD74}"/>
                </a:ext>
              </a:extLst>
            </p:cNvPr>
            <p:cNvSpPr/>
            <p:nvPr/>
          </p:nvSpPr>
          <p:spPr>
            <a:xfrm>
              <a:off x="6172926" y="1088765"/>
              <a:ext cx="242656" cy="22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73BAE4-A8E4-48B9-BBB4-045E0B501821}"/>
                </a:ext>
              </a:extLst>
            </p:cNvPr>
            <p:cNvSpPr/>
            <p:nvPr/>
          </p:nvSpPr>
          <p:spPr>
            <a:xfrm>
              <a:off x="3551010" y="1090986"/>
              <a:ext cx="242656" cy="22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4E45618-1EF7-489B-B152-C2BE7000658D}"/>
                </a:ext>
              </a:extLst>
            </p:cNvPr>
            <p:cNvCxnSpPr/>
            <p:nvPr/>
          </p:nvCxnSpPr>
          <p:spPr>
            <a:xfrm flipV="1">
              <a:off x="8708994" y="1313894"/>
              <a:ext cx="497150" cy="470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D8FB78D-45CC-4B21-B449-72EA8AEF662B}"/>
              </a:ext>
            </a:extLst>
          </p:cNvPr>
          <p:cNvSpPr txBox="1"/>
          <p:nvPr/>
        </p:nvSpPr>
        <p:spPr>
          <a:xfrm>
            <a:off x="1809947" y="1195114"/>
            <a:ext cx="10399010" cy="64633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en-US" err="1">
                <a:solidFill>
                  <a:srgbClr val="000000"/>
                </a:solidFill>
                <a:latin typeface="Times New Roman"/>
                <a:cs typeface="Times New Roman"/>
              </a:rPr>
              <a:t>Có</a:t>
            </a:r>
            <a:r>
              <a:rPr lang="en-US">
                <a:solidFill>
                  <a:srgbClr val="000000"/>
                </a:solidFill>
                <a:latin typeface="Times New Roman"/>
                <a:cs typeface="Times New Roman"/>
              </a:rPr>
              <a:t> </a:t>
            </a:r>
            <a:r>
              <a:rPr lang="en-US" err="1">
                <a:solidFill>
                  <a:srgbClr val="000000"/>
                </a:solidFill>
                <a:latin typeface="Times New Roman"/>
                <a:cs typeface="Times New Roman"/>
              </a:rPr>
              <a:t>nhiều</a:t>
            </a:r>
            <a:r>
              <a:rPr lang="en-US">
                <a:solidFill>
                  <a:srgbClr val="000000"/>
                </a:solidFill>
                <a:latin typeface="Times New Roman"/>
                <a:cs typeface="Times New Roman"/>
              </a:rPr>
              <a:t> </a:t>
            </a:r>
            <a:r>
              <a:rPr lang="en-US" err="1">
                <a:solidFill>
                  <a:srgbClr val="000000"/>
                </a:solidFill>
                <a:latin typeface="Times New Roman"/>
                <a:cs typeface="Times New Roman"/>
              </a:rPr>
              <a:t>kiểu</a:t>
            </a:r>
            <a:r>
              <a:rPr lang="en-US">
                <a:solidFill>
                  <a:srgbClr val="000000"/>
                </a:solidFill>
                <a:latin typeface="Times New Roman"/>
                <a:cs typeface="Times New Roman"/>
              </a:rPr>
              <a:t> </a:t>
            </a:r>
            <a:r>
              <a:rPr lang="en-US" err="1">
                <a:solidFill>
                  <a:srgbClr val="000000"/>
                </a:solidFill>
                <a:latin typeface="Times New Roman"/>
                <a:cs typeface="Times New Roman"/>
              </a:rPr>
              <a:t>dữ</a:t>
            </a:r>
            <a:r>
              <a:rPr lang="en-US">
                <a:solidFill>
                  <a:srgbClr val="000000"/>
                </a:solidFill>
                <a:latin typeface="Times New Roman"/>
                <a:cs typeface="Times New Roman"/>
              </a:rPr>
              <a:t> </a:t>
            </a:r>
            <a:r>
              <a:rPr lang="en-US" err="1">
                <a:solidFill>
                  <a:srgbClr val="000000"/>
                </a:solidFill>
                <a:latin typeface="Times New Roman"/>
                <a:cs typeface="Times New Roman"/>
              </a:rPr>
              <a:t>liệu</a:t>
            </a:r>
            <a:r>
              <a:rPr lang="en-US">
                <a:solidFill>
                  <a:srgbClr val="000000"/>
                </a:solidFill>
                <a:latin typeface="Times New Roman"/>
                <a:cs typeface="Times New Roman"/>
              </a:rPr>
              <a:t> </a:t>
            </a:r>
            <a:r>
              <a:rPr lang="en-US" err="1">
                <a:solidFill>
                  <a:srgbClr val="000000"/>
                </a:solidFill>
                <a:latin typeface="Times New Roman"/>
                <a:cs typeface="Times New Roman"/>
              </a:rPr>
              <a:t>số</a:t>
            </a:r>
            <a:r>
              <a:rPr lang="en-US">
                <a:solidFill>
                  <a:srgbClr val="000000"/>
                </a:solidFill>
                <a:latin typeface="Times New Roman"/>
                <a:cs typeface="Times New Roman"/>
              </a:rPr>
              <a:t>, </a:t>
            </a:r>
            <a:r>
              <a:rPr lang="en-US" err="1">
                <a:solidFill>
                  <a:srgbClr val="000000"/>
                </a:solidFill>
                <a:latin typeface="Times New Roman"/>
                <a:cs typeface="Times New Roman"/>
              </a:rPr>
              <a:t>văn</a:t>
            </a:r>
            <a:r>
              <a:rPr lang="en-US">
                <a:solidFill>
                  <a:srgbClr val="000000"/>
                </a:solidFill>
                <a:latin typeface="Times New Roman"/>
                <a:cs typeface="Times New Roman"/>
              </a:rPr>
              <a:t> </a:t>
            </a:r>
            <a:r>
              <a:rPr lang="en-US" err="1">
                <a:solidFill>
                  <a:srgbClr val="000000"/>
                </a:solidFill>
                <a:latin typeface="Times New Roman"/>
                <a:cs typeface="Times New Roman"/>
              </a:rPr>
              <a:t>bản</a:t>
            </a:r>
            <a:r>
              <a:rPr lang="en-US">
                <a:solidFill>
                  <a:srgbClr val="000000"/>
                </a:solidFill>
                <a:latin typeface="Times New Roman"/>
                <a:cs typeface="Times New Roman"/>
              </a:rPr>
              <a:t>, </a:t>
            </a:r>
            <a:r>
              <a:rPr lang="en-US" err="1">
                <a:solidFill>
                  <a:srgbClr val="000000"/>
                </a:solidFill>
                <a:latin typeface="Times New Roman"/>
                <a:cs typeface="Times New Roman"/>
              </a:rPr>
              <a:t>và</a:t>
            </a:r>
            <a:r>
              <a:rPr lang="en-US">
                <a:solidFill>
                  <a:srgbClr val="000000"/>
                </a:solidFill>
                <a:latin typeface="Times New Roman"/>
                <a:cs typeface="Times New Roman"/>
              </a:rPr>
              <a:t> </a:t>
            </a:r>
            <a:r>
              <a:rPr lang="en-US" err="1">
                <a:solidFill>
                  <a:srgbClr val="000000"/>
                </a:solidFill>
                <a:latin typeface="Times New Roman"/>
                <a:cs typeface="Times New Roman"/>
              </a:rPr>
              <a:t>ngày</a:t>
            </a:r>
            <a:r>
              <a:rPr lang="en-US">
                <a:solidFill>
                  <a:srgbClr val="000000"/>
                </a:solidFill>
                <a:latin typeface="Times New Roman"/>
                <a:cs typeface="Times New Roman"/>
              </a:rPr>
              <a:t> </a:t>
            </a:r>
            <a:r>
              <a:rPr lang="en-US" err="1">
                <a:solidFill>
                  <a:srgbClr val="000000"/>
                </a:solidFill>
                <a:latin typeface="Times New Roman"/>
                <a:cs typeface="Times New Roman"/>
              </a:rPr>
              <a:t>giờ</a:t>
            </a:r>
            <a:r>
              <a:rPr lang="en-US">
                <a:solidFill>
                  <a:srgbClr val="000000"/>
                </a:solidFill>
                <a:latin typeface="Times New Roman"/>
                <a:cs typeface="Times New Roman"/>
              </a:rPr>
              <a:t> </a:t>
            </a:r>
            <a:r>
              <a:rPr lang="en-US" err="1">
                <a:solidFill>
                  <a:srgbClr val="000000"/>
                </a:solidFill>
                <a:latin typeface="Times New Roman"/>
                <a:cs typeface="Times New Roman"/>
              </a:rPr>
              <a:t>khác</a:t>
            </a:r>
            <a:r>
              <a:rPr lang="en-US">
                <a:solidFill>
                  <a:srgbClr val="000000"/>
                </a:solidFill>
                <a:latin typeface="Times New Roman"/>
                <a:cs typeface="Times New Roman"/>
              </a:rPr>
              <a:t> </a:t>
            </a:r>
            <a:r>
              <a:rPr lang="en-US" err="1">
                <a:solidFill>
                  <a:srgbClr val="000000"/>
                </a:solidFill>
                <a:latin typeface="Times New Roman"/>
                <a:cs typeface="Times New Roman"/>
              </a:rPr>
              <a:t>nhau</a:t>
            </a:r>
            <a:r>
              <a:rPr lang="en-US">
                <a:solidFill>
                  <a:srgbClr val="000000"/>
                </a:solidFill>
                <a:latin typeface="Times New Roman"/>
                <a:cs typeface="Times New Roman"/>
              </a:rPr>
              <a:t> </a:t>
            </a:r>
            <a:r>
              <a:rPr lang="en-US" err="1">
                <a:solidFill>
                  <a:srgbClr val="000000"/>
                </a:solidFill>
                <a:latin typeface="Times New Roman"/>
                <a:cs typeface="Times New Roman"/>
              </a:rPr>
              <a:t>để</a:t>
            </a:r>
            <a:r>
              <a:rPr lang="en-US">
                <a:solidFill>
                  <a:srgbClr val="000000"/>
                </a:solidFill>
                <a:latin typeface="Times New Roman"/>
                <a:cs typeface="Times New Roman"/>
              </a:rPr>
              <a:t> </a:t>
            </a:r>
            <a:r>
              <a:rPr lang="en-US" err="1">
                <a:solidFill>
                  <a:srgbClr val="000000"/>
                </a:solidFill>
                <a:latin typeface="Times New Roman"/>
                <a:cs typeface="Times New Roman"/>
              </a:rPr>
              <a:t>lựa</a:t>
            </a:r>
            <a:r>
              <a:rPr lang="en-US">
                <a:solidFill>
                  <a:srgbClr val="000000"/>
                </a:solidFill>
                <a:latin typeface="Times New Roman"/>
                <a:cs typeface="Times New Roman"/>
              </a:rPr>
              <a:t> </a:t>
            </a:r>
            <a:r>
              <a:rPr lang="en-US" err="1">
                <a:solidFill>
                  <a:srgbClr val="000000"/>
                </a:solidFill>
                <a:latin typeface="Times New Roman"/>
                <a:cs typeface="Times New Roman"/>
              </a:rPr>
              <a:t>chọn</a:t>
            </a:r>
            <a:r>
              <a:rPr lang="en-US">
                <a:solidFill>
                  <a:srgbClr val="000000"/>
                </a:solidFill>
                <a:latin typeface="Times New Roman"/>
                <a:cs typeface="Times New Roman"/>
              </a:rPr>
              <a:t>.</a:t>
            </a:r>
          </a:p>
          <a:p>
            <a:pPr marL="285750" indent="-285750">
              <a:buFont typeface="Wingdings" panose="05000000000000000000" pitchFamily="2" charset="2"/>
              <a:buChar char="v"/>
            </a:pPr>
            <a:r>
              <a:rPr lang="en-US">
                <a:solidFill>
                  <a:srgbClr val="000000"/>
                </a:solidFill>
                <a:latin typeface="Times New Roman"/>
                <a:cs typeface="Times New Roman"/>
              </a:rPr>
              <a:t>T</a:t>
            </a:r>
            <a:r>
              <a:rPr lang="vi-VN">
                <a:solidFill>
                  <a:srgbClr val="000000"/>
                </a:solidFill>
                <a:latin typeface="Times New Roman"/>
                <a:cs typeface="Times New Roman"/>
              </a:rPr>
              <a:t>rong ví dụ </a:t>
            </a:r>
            <a:r>
              <a:rPr lang="en-US" err="1">
                <a:solidFill>
                  <a:srgbClr val="000000"/>
                </a:solidFill>
                <a:latin typeface="Times New Roman"/>
                <a:cs typeface="Times New Roman"/>
              </a:rPr>
              <a:t>này</a:t>
            </a:r>
            <a:r>
              <a:rPr lang="vi-VN">
                <a:solidFill>
                  <a:srgbClr val="000000"/>
                </a:solidFill>
                <a:latin typeface="Times New Roman"/>
                <a:cs typeface="Times New Roman"/>
              </a:rPr>
              <a:t>, tất cả các kiểu dữ liệu đều được Power Query Editor tự động nhận diện chính xác</a:t>
            </a:r>
            <a:r>
              <a:rPr lang="en-US">
                <a:solidFill>
                  <a:srgbClr val="000000"/>
                </a:solidFill>
                <a:latin typeface="Times New Roman"/>
                <a:cs typeface="Times New Roman"/>
              </a:rPr>
              <a:t>.</a:t>
            </a:r>
            <a:endParaRPr lang="en-US">
              <a:ln>
                <a:solidFill>
                  <a:srgbClr val="FFC000">
                    <a:lumMod val="50000"/>
                  </a:srgbClr>
                </a:solidFill>
              </a:ln>
              <a:solidFill>
                <a:srgbClr val="000000"/>
              </a:solidFill>
              <a:latin typeface="Times New Roman"/>
              <a:cs typeface="Times New Roman"/>
            </a:endParaRPr>
          </a:p>
        </p:txBody>
      </p:sp>
      <p:sp>
        <p:nvSpPr>
          <p:cNvPr id="21" name="Flowchart: Process 20">
            <a:extLst>
              <a:ext uri="{FF2B5EF4-FFF2-40B4-BE49-F238E27FC236}">
                <a16:creationId xmlns:a16="http://schemas.microsoft.com/office/drawing/2014/main" id="{64D8E476-1957-4394-BC17-FD658B06EBD4}"/>
              </a:ext>
            </a:extLst>
          </p:cNvPr>
          <p:cNvSpPr/>
          <p:nvPr/>
        </p:nvSpPr>
        <p:spPr>
          <a:xfrm>
            <a:off x="3539662" y="2041480"/>
            <a:ext cx="1804117"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Click </a:t>
            </a:r>
            <a:r>
              <a:rPr lang="en-US" err="1">
                <a:solidFill>
                  <a:srgbClr val="FF0000"/>
                </a:solidFill>
                <a:latin typeface="Times New Roman"/>
                <a:cs typeface="Times New Roman"/>
              </a:rPr>
              <a:t>vào</a:t>
            </a:r>
            <a:r>
              <a:rPr lang="en-US">
                <a:solidFill>
                  <a:srgbClr val="FF0000"/>
                </a:solidFill>
                <a:latin typeface="Times New Roman"/>
                <a:cs typeface="Times New Roman"/>
              </a:rPr>
              <a:t> ô </a:t>
            </a:r>
            <a:r>
              <a:rPr lang="en-US" err="1">
                <a:solidFill>
                  <a:srgbClr val="FF0000"/>
                </a:solidFill>
                <a:latin typeface="Times New Roman"/>
                <a:cs typeface="Times New Roman"/>
              </a:rPr>
              <a:t>vuông</a:t>
            </a:r>
            <a:r>
              <a:rPr lang="en-US">
                <a:solidFill>
                  <a:srgbClr val="FF0000"/>
                </a:solidFill>
                <a:latin typeface="Times New Roman"/>
                <a:cs typeface="Times New Roman"/>
              </a:rPr>
              <a:t> </a:t>
            </a:r>
            <a:r>
              <a:rPr lang="en-US" err="1">
                <a:solidFill>
                  <a:srgbClr val="FF0000"/>
                </a:solidFill>
                <a:latin typeface="Times New Roman"/>
                <a:cs typeface="Times New Roman"/>
              </a:rPr>
              <a:t>bên</a:t>
            </a:r>
            <a:r>
              <a:rPr lang="en-US">
                <a:solidFill>
                  <a:srgbClr val="FF0000"/>
                </a:solidFill>
                <a:latin typeface="Times New Roman"/>
                <a:cs typeface="Times New Roman"/>
              </a:rPr>
              <a:t> </a:t>
            </a:r>
            <a:r>
              <a:rPr lang="en-US" err="1">
                <a:solidFill>
                  <a:srgbClr val="FF0000"/>
                </a:solidFill>
                <a:latin typeface="Times New Roman"/>
                <a:cs typeface="Times New Roman"/>
              </a:rPr>
              <a:t>trái</a:t>
            </a:r>
            <a:r>
              <a:rPr lang="en-US">
                <a:solidFill>
                  <a:srgbClr val="FF0000"/>
                </a:solidFill>
                <a:latin typeface="Times New Roman"/>
                <a:cs typeface="Times New Roman"/>
              </a:rPr>
              <a:t> </a:t>
            </a:r>
            <a:r>
              <a:rPr lang="en-US" err="1">
                <a:solidFill>
                  <a:srgbClr val="FF0000"/>
                </a:solidFill>
                <a:latin typeface="Times New Roman"/>
                <a:cs typeface="Times New Roman"/>
              </a:rPr>
              <a:t>tiêu</a:t>
            </a:r>
            <a:r>
              <a:rPr lang="en-US">
                <a:solidFill>
                  <a:srgbClr val="FF0000"/>
                </a:solidFill>
                <a:latin typeface="Times New Roman"/>
                <a:cs typeface="Times New Roman"/>
              </a:rPr>
              <a:t> </a:t>
            </a:r>
            <a:r>
              <a:rPr lang="en-US" err="1">
                <a:solidFill>
                  <a:srgbClr val="FF0000"/>
                </a:solidFill>
                <a:latin typeface="Times New Roman"/>
                <a:cs typeface="Times New Roman"/>
              </a:rPr>
              <a:t>đề</a:t>
            </a:r>
            <a:r>
              <a:rPr lang="en-US">
                <a:solidFill>
                  <a:srgbClr val="FF0000"/>
                </a:solidFill>
                <a:latin typeface="Times New Roman"/>
                <a:cs typeface="Times New Roman"/>
              </a:rPr>
              <a:t> </a:t>
            </a:r>
            <a:r>
              <a:rPr lang="en-US" err="1">
                <a:solidFill>
                  <a:srgbClr val="FF0000"/>
                </a:solidFill>
                <a:latin typeface="Times New Roman"/>
                <a:cs typeface="Times New Roman"/>
              </a:rPr>
              <a:t>cột</a:t>
            </a:r>
            <a:endParaRPr lang="en-US">
              <a:solidFill>
                <a:srgbClr val="FF0000"/>
              </a:solidFill>
              <a:latin typeface="Times New Roman"/>
              <a:cs typeface="Times New Roman"/>
            </a:endParaRPr>
          </a:p>
        </p:txBody>
      </p:sp>
      <p:sp>
        <p:nvSpPr>
          <p:cNvPr id="22" name="Flowchart: Process 21">
            <a:extLst>
              <a:ext uri="{FF2B5EF4-FFF2-40B4-BE49-F238E27FC236}">
                <a16:creationId xmlns:a16="http://schemas.microsoft.com/office/drawing/2014/main" id="{4D5DB58C-5771-48B0-91E9-580EC0F8A983}"/>
              </a:ext>
            </a:extLst>
          </p:cNvPr>
          <p:cNvSpPr/>
          <p:nvPr/>
        </p:nvSpPr>
        <p:spPr>
          <a:xfrm>
            <a:off x="6377836" y="2041480"/>
            <a:ext cx="1864520"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Lựa</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kiểu</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phù</a:t>
            </a:r>
            <a:r>
              <a:rPr lang="en-US">
                <a:solidFill>
                  <a:srgbClr val="FF0000"/>
                </a:solidFill>
                <a:latin typeface="Times New Roman"/>
                <a:cs typeface="Times New Roman"/>
              </a:rPr>
              <a:t> </a:t>
            </a:r>
            <a:r>
              <a:rPr lang="en-US" err="1">
                <a:solidFill>
                  <a:srgbClr val="FF0000"/>
                </a:solidFill>
                <a:latin typeface="Times New Roman"/>
                <a:cs typeface="Times New Roman"/>
              </a:rPr>
              <a:t>hợp</a:t>
            </a:r>
            <a:r>
              <a:rPr lang="en-US">
                <a:solidFill>
                  <a:srgbClr val="FF0000"/>
                </a:solidFill>
                <a:latin typeface="Times New Roman"/>
                <a:cs typeface="Times New Roman"/>
              </a:rPr>
              <a:t> </a:t>
            </a:r>
            <a:r>
              <a:rPr lang="en-US" err="1">
                <a:solidFill>
                  <a:srgbClr val="FF0000"/>
                </a:solidFill>
                <a:latin typeface="Times New Roman"/>
                <a:cs typeface="Times New Roman"/>
              </a:rPr>
              <a:t>muốn</a:t>
            </a:r>
            <a:r>
              <a:rPr lang="en-US">
                <a:solidFill>
                  <a:srgbClr val="FF0000"/>
                </a:solidFill>
                <a:latin typeface="Times New Roman"/>
                <a:cs typeface="Times New Roman"/>
              </a:rPr>
              <a:t> </a:t>
            </a:r>
            <a:r>
              <a:rPr lang="en-US" err="1">
                <a:solidFill>
                  <a:srgbClr val="FF0000"/>
                </a:solidFill>
                <a:latin typeface="Times New Roman"/>
                <a:cs typeface="Times New Roman"/>
              </a:rPr>
              <a:t>thay</a:t>
            </a:r>
            <a:r>
              <a:rPr lang="en-US">
                <a:solidFill>
                  <a:srgbClr val="FF0000"/>
                </a:solidFill>
                <a:latin typeface="Times New Roman"/>
                <a:cs typeface="Times New Roman"/>
              </a:rPr>
              <a:t> </a:t>
            </a:r>
            <a:r>
              <a:rPr lang="en-US" err="1">
                <a:solidFill>
                  <a:srgbClr val="FF0000"/>
                </a:solidFill>
                <a:latin typeface="Times New Roman"/>
                <a:cs typeface="Times New Roman"/>
              </a:rPr>
              <a:t>đổi</a:t>
            </a:r>
            <a:endParaRPr lang="en-US">
              <a:solidFill>
                <a:srgbClr val="FF0000"/>
              </a:solidFill>
              <a:latin typeface="Times New Roman"/>
              <a:cs typeface="Times New Roman"/>
            </a:endParaRPr>
          </a:p>
        </p:txBody>
      </p:sp>
      <p:sp>
        <p:nvSpPr>
          <p:cNvPr id="23" name="Arrow: Right 22">
            <a:extLst>
              <a:ext uri="{FF2B5EF4-FFF2-40B4-BE49-F238E27FC236}">
                <a16:creationId xmlns:a16="http://schemas.microsoft.com/office/drawing/2014/main" id="{53D85CD6-665D-4AA8-B766-549B4E619FE8}"/>
              </a:ext>
            </a:extLst>
          </p:cNvPr>
          <p:cNvSpPr/>
          <p:nvPr/>
        </p:nvSpPr>
        <p:spPr>
          <a:xfrm>
            <a:off x="5534685" y="2421073"/>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735243993"/>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2192000" cy="967666"/>
          </a:xfrm>
          <a:solidFill>
            <a:schemeClr val="accent4">
              <a:lumMod val="40000"/>
              <a:lumOff val="60000"/>
            </a:schemeClr>
          </a:solidFill>
        </p:spPr>
        <p:txBody>
          <a:bodyPr/>
          <a:lstStyle/>
          <a:p>
            <a:r>
              <a:rPr lang="en-US">
                <a:solidFill>
                  <a:srgbClr val="C00000"/>
                </a:solidFill>
                <a:latin typeface="Segoe UI Semibold"/>
                <a:cs typeface="Segoe UI Semibold"/>
              </a:rPr>
              <a:t>BIẾN ĐỔI DỮ LIỆU CƠ BẢN</a:t>
            </a: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19</a:t>
            </a:fld>
            <a:endParaRPr lang="en-US"/>
          </a:p>
        </p:txBody>
      </p:sp>
      <p:sp>
        <p:nvSpPr>
          <p:cNvPr id="32" name="Flowchart: Process 31">
            <a:extLst>
              <a:ext uri="{FF2B5EF4-FFF2-40B4-BE49-F238E27FC236}">
                <a16:creationId xmlns:a16="http://schemas.microsoft.com/office/drawing/2014/main" id="{2180DF61-F741-42B2-9235-6981A9FCC52D}"/>
              </a:ext>
            </a:extLst>
          </p:cNvPr>
          <p:cNvSpPr/>
          <p:nvPr/>
        </p:nvSpPr>
        <p:spPr>
          <a:xfrm>
            <a:off x="185514" y="150922"/>
            <a:ext cx="2095773" cy="64286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4. Add column from examples</a:t>
            </a:r>
          </a:p>
        </p:txBody>
      </p:sp>
      <p:grpSp>
        <p:nvGrpSpPr>
          <p:cNvPr id="13" name="Group 12">
            <a:extLst>
              <a:ext uri="{FF2B5EF4-FFF2-40B4-BE49-F238E27FC236}">
                <a16:creationId xmlns:a16="http://schemas.microsoft.com/office/drawing/2014/main" id="{CE9F8BD9-71F4-4B50-8E47-C162E9D9E94B}"/>
              </a:ext>
            </a:extLst>
          </p:cNvPr>
          <p:cNvGrpSpPr/>
          <p:nvPr/>
        </p:nvGrpSpPr>
        <p:grpSpPr>
          <a:xfrm>
            <a:off x="2012239" y="4005841"/>
            <a:ext cx="7956090" cy="2159901"/>
            <a:chOff x="3551010" y="4339324"/>
            <a:chExt cx="7956090" cy="2159901"/>
          </a:xfrm>
        </p:grpSpPr>
        <p:pic>
          <p:nvPicPr>
            <p:cNvPr id="7" name="Picture 6">
              <a:extLst>
                <a:ext uri="{FF2B5EF4-FFF2-40B4-BE49-F238E27FC236}">
                  <a16:creationId xmlns:a16="http://schemas.microsoft.com/office/drawing/2014/main" id="{A6368EE3-1AF9-44B2-9C8C-C6B650B9B31D}"/>
                </a:ext>
              </a:extLst>
            </p:cNvPr>
            <p:cNvPicPr>
              <a:picLocks noChangeAspect="1"/>
            </p:cNvPicPr>
            <p:nvPr/>
          </p:nvPicPr>
          <p:blipFill>
            <a:blip r:embed="rId2"/>
            <a:stretch>
              <a:fillRect/>
            </a:stretch>
          </p:blipFill>
          <p:spPr>
            <a:xfrm>
              <a:off x="3551010" y="4339324"/>
              <a:ext cx="7956090" cy="2159901"/>
            </a:xfrm>
            <a:prstGeom prst="rect">
              <a:avLst/>
            </a:prstGeom>
          </p:spPr>
        </p:pic>
        <p:sp>
          <p:nvSpPr>
            <p:cNvPr id="12" name="Flowchart: Process 11">
              <a:extLst>
                <a:ext uri="{FF2B5EF4-FFF2-40B4-BE49-F238E27FC236}">
                  <a16:creationId xmlns:a16="http://schemas.microsoft.com/office/drawing/2014/main" id="{3AD34FE8-12F7-4163-8602-75EA5819B142}"/>
                </a:ext>
              </a:extLst>
            </p:cNvPr>
            <p:cNvSpPr/>
            <p:nvPr/>
          </p:nvSpPr>
          <p:spPr>
            <a:xfrm>
              <a:off x="10306975" y="4339324"/>
              <a:ext cx="585926" cy="365125"/>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7379B11-79ED-47C2-A8BD-94E6A75406D8}"/>
              </a:ext>
            </a:extLst>
          </p:cNvPr>
          <p:cNvSpPr txBox="1"/>
          <p:nvPr/>
        </p:nvSpPr>
        <p:spPr>
          <a:xfrm>
            <a:off x="1809947" y="1195114"/>
            <a:ext cx="8923392" cy="147732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en-US">
                <a:solidFill>
                  <a:srgbClr val="000000"/>
                </a:solidFill>
                <a:latin typeface="Times New Roman"/>
                <a:cs typeface="Times New Roman"/>
              </a:rPr>
              <a:t>Add column from example </a:t>
            </a:r>
            <a:r>
              <a:rPr lang="en-US" err="1">
                <a:solidFill>
                  <a:srgbClr val="000000"/>
                </a:solidFill>
                <a:latin typeface="Times New Roman"/>
                <a:cs typeface="Times New Roman"/>
              </a:rPr>
              <a:t>giúp</a:t>
            </a:r>
            <a:r>
              <a:rPr lang="en-US">
                <a:solidFill>
                  <a:srgbClr val="000000"/>
                </a:solidFill>
                <a:latin typeface="Times New Roman"/>
                <a:cs typeface="Times New Roman"/>
              </a:rPr>
              <a:t> </a:t>
            </a:r>
            <a:r>
              <a:rPr lang="en-US" err="1">
                <a:solidFill>
                  <a:srgbClr val="000000"/>
                </a:solidFill>
                <a:latin typeface="Times New Roman"/>
                <a:cs typeface="Times New Roman"/>
              </a:rPr>
              <a:t>đơn</a:t>
            </a:r>
            <a:r>
              <a:rPr lang="en-US">
                <a:solidFill>
                  <a:srgbClr val="000000"/>
                </a:solidFill>
                <a:latin typeface="Times New Roman"/>
                <a:cs typeface="Times New Roman"/>
              </a:rPr>
              <a:t> </a:t>
            </a:r>
            <a:r>
              <a:rPr lang="en-US" err="1">
                <a:solidFill>
                  <a:srgbClr val="000000"/>
                </a:solidFill>
                <a:latin typeface="Times New Roman"/>
                <a:cs typeface="Times New Roman"/>
              </a:rPr>
              <a:t>giản</a:t>
            </a:r>
            <a:r>
              <a:rPr lang="en-US">
                <a:solidFill>
                  <a:srgbClr val="000000"/>
                </a:solidFill>
                <a:latin typeface="Times New Roman"/>
                <a:cs typeface="Times New Roman"/>
              </a:rPr>
              <a:t> </a:t>
            </a:r>
            <a:r>
              <a:rPr lang="en-US" err="1">
                <a:solidFill>
                  <a:srgbClr val="000000"/>
                </a:solidFill>
                <a:latin typeface="Times New Roman"/>
                <a:cs typeface="Times New Roman"/>
              </a:rPr>
              <a:t>hóa</a:t>
            </a:r>
            <a:r>
              <a:rPr lang="en-US">
                <a:solidFill>
                  <a:srgbClr val="000000"/>
                </a:solidFill>
                <a:latin typeface="Times New Roman"/>
                <a:cs typeface="Times New Roman"/>
              </a:rPr>
              <a:t> </a:t>
            </a:r>
            <a:r>
              <a:rPr lang="en-US" err="1">
                <a:solidFill>
                  <a:srgbClr val="000000"/>
                </a:solidFill>
                <a:latin typeface="Times New Roman"/>
                <a:cs typeface="Times New Roman"/>
              </a:rPr>
              <a:t>phép</a:t>
            </a:r>
            <a:r>
              <a:rPr lang="en-US">
                <a:solidFill>
                  <a:srgbClr val="000000"/>
                </a:solidFill>
                <a:latin typeface="Times New Roman"/>
                <a:cs typeface="Times New Roman"/>
              </a:rPr>
              <a:t> </a:t>
            </a:r>
            <a:r>
              <a:rPr lang="en-US" err="1">
                <a:solidFill>
                  <a:srgbClr val="000000"/>
                </a:solidFill>
                <a:latin typeface="Times New Roman"/>
                <a:cs typeface="Times New Roman"/>
              </a:rPr>
              <a:t>biến</a:t>
            </a:r>
            <a:r>
              <a:rPr lang="en-US">
                <a:solidFill>
                  <a:srgbClr val="000000"/>
                </a:solidFill>
                <a:latin typeface="Times New Roman"/>
                <a:cs typeface="Times New Roman"/>
              </a:rPr>
              <a:t> </a:t>
            </a:r>
            <a:r>
              <a:rPr lang="en-US" err="1">
                <a:solidFill>
                  <a:srgbClr val="000000"/>
                </a:solidFill>
                <a:latin typeface="Times New Roman"/>
                <a:cs typeface="Times New Roman"/>
              </a:rPr>
              <a:t>đổi</a:t>
            </a:r>
            <a:r>
              <a:rPr lang="en-US">
                <a:solidFill>
                  <a:srgbClr val="000000"/>
                </a:solidFill>
                <a:latin typeface="Times New Roman"/>
                <a:cs typeface="Times New Roman"/>
              </a:rPr>
              <a:t> </a:t>
            </a:r>
            <a:r>
              <a:rPr lang="en-US" err="1">
                <a:solidFill>
                  <a:srgbClr val="000000"/>
                </a:solidFill>
                <a:latin typeface="Times New Roman"/>
                <a:cs typeface="Times New Roman"/>
              </a:rPr>
              <a:t>bằng</a:t>
            </a:r>
            <a:r>
              <a:rPr lang="en-US">
                <a:solidFill>
                  <a:srgbClr val="000000"/>
                </a:solidFill>
                <a:latin typeface="Times New Roman"/>
                <a:cs typeface="Times New Roman"/>
              </a:rPr>
              <a:t> </a:t>
            </a:r>
            <a:r>
              <a:rPr lang="en-US" err="1">
                <a:solidFill>
                  <a:srgbClr val="000000"/>
                </a:solidFill>
                <a:latin typeface="Times New Roman"/>
                <a:cs typeface="Times New Roman"/>
              </a:rPr>
              <a:t>cách</a:t>
            </a:r>
            <a:r>
              <a:rPr lang="en-US">
                <a:solidFill>
                  <a:srgbClr val="000000"/>
                </a:solidFill>
                <a:latin typeface="Times New Roman"/>
                <a:cs typeface="Times New Roman"/>
              </a:rPr>
              <a:t> </a:t>
            </a:r>
            <a:r>
              <a:rPr lang="en-US" err="1">
                <a:solidFill>
                  <a:srgbClr val="000000"/>
                </a:solidFill>
                <a:latin typeface="Times New Roman"/>
                <a:cs typeface="Times New Roman"/>
              </a:rPr>
              <a:t>cung</a:t>
            </a:r>
            <a:r>
              <a:rPr lang="en-US">
                <a:solidFill>
                  <a:srgbClr val="000000"/>
                </a:solidFill>
                <a:latin typeface="Times New Roman"/>
                <a:cs typeface="Times New Roman"/>
              </a:rPr>
              <a:t> </a:t>
            </a:r>
            <a:r>
              <a:rPr lang="en-US" err="1">
                <a:solidFill>
                  <a:srgbClr val="000000"/>
                </a:solidFill>
                <a:latin typeface="Times New Roman"/>
                <a:cs typeface="Times New Roman"/>
              </a:rPr>
              <a:t>cấp</a:t>
            </a:r>
            <a:r>
              <a:rPr lang="en-US">
                <a:solidFill>
                  <a:srgbClr val="000000"/>
                </a:solidFill>
                <a:latin typeface="Times New Roman"/>
                <a:cs typeface="Times New Roman"/>
              </a:rPr>
              <a:t> </a:t>
            </a:r>
            <a:r>
              <a:rPr lang="en-US" err="1">
                <a:solidFill>
                  <a:srgbClr val="000000"/>
                </a:solidFill>
                <a:latin typeface="Times New Roman"/>
                <a:cs typeface="Times New Roman"/>
              </a:rPr>
              <a:t>cho</a:t>
            </a:r>
            <a:r>
              <a:rPr lang="en-US">
                <a:solidFill>
                  <a:srgbClr val="000000"/>
                </a:solidFill>
                <a:latin typeface="Times New Roman"/>
                <a:cs typeface="Times New Roman"/>
              </a:rPr>
              <a:t> Power Query Editor 1 </a:t>
            </a:r>
            <a:r>
              <a:rPr lang="en-US" err="1">
                <a:solidFill>
                  <a:srgbClr val="000000"/>
                </a:solidFill>
                <a:latin typeface="Times New Roman"/>
                <a:cs typeface="Times New Roman"/>
              </a:rPr>
              <a:t>mẫu</a:t>
            </a:r>
            <a:r>
              <a:rPr lang="en-US">
                <a:solidFill>
                  <a:srgbClr val="000000"/>
                </a:solidFill>
                <a:latin typeface="Times New Roman"/>
                <a:cs typeface="Times New Roman"/>
              </a:rPr>
              <a:t> </a:t>
            </a:r>
            <a:r>
              <a:rPr lang="en-US" err="1">
                <a:solidFill>
                  <a:srgbClr val="000000"/>
                </a:solidFill>
                <a:latin typeface="Times New Roman"/>
                <a:cs typeface="Times New Roman"/>
              </a:rPr>
              <a:t>mà</a:t>
            </a:r>
            <a:r>
              <a:rPr lang="en-US">
                <a:solidFill>
                  <a:srgbClr val="000000"/>
                </a:solidFill>
                <a:latin typeface="Times New Roman"/>
                <a:cs typeface="Times New Roman"/>
              </a:rPr>
              <a:t> </a:t>
            </a:r>
            <a:r>
              <a:rPr lang="en-US" err="1">
                <a:solidFill>
                  <a:srgbClr val="000000"/>
                </a:solidFill>
                <a:latin typeface="Times New Roman"/>
                <a:cs typeface="Times New Roman"/>
              </a:rPr>
              <a:t>bạn</a:t>
            </a:r>
            <a:r>
              <a:rPr lang="en-US">
                <a:solidFill>
                  <a:srgbClr val="000000"/>
                </a:solidFill>
                <a:latin typeface="Times New Roman"/>
                <a:cs typeface="Times New Roman"/>
              </a:rPr>
              <a:t> </a:t>
            </a:r>
            <a:r>
              <a:rPr lang="en-US" err="1">
                <a:solidFill>
                  <a:srgbClr val="000000"/>
                </a:solidFill>
                <a:latin typeface="Times New Roman"/>
                <a:cs typeface="Times New Roman"/>
              </a:rPr>
              <a:t>muốn</a:t>
            </a:r>
            <a:r>
              <a:rPr lang="en-US">
                <a:solidFill>
                  <a:srgbClr val="000000"/>
                </a:solidFill>
                <a:latin typeface="Times New Roman"/>
                <a:cs typeface="Times New Roman"/>
              </a:rPr>
              <a:t> </a:t>
            </a:r>
            <a:r>
              <a:rPr lang="en-US" err="1">
                <a:solidFill>
                  <a:srgbClr val="000000"/>
                </a:solidFill>
                <a:latin typeface="Times New Roman"/>
                <a:cs typeface="Times New Roman"/>
              </a:rPr>
              <a:t>dữ</a:t>
            </a:r>
            <a:r>
              <a:rPr lang="en-US">
                <a:solidFill>
                  <a:srgbClr val="000000"/>
                </a:solidFill>
                <a:latin typeface="Times New Roman"/>
                <a:cs typeface="Times New Roman"/>
              </a:rPr>
              <a:t> </a:t>
            </a:r>
            <a:r>
              <a:rPr lang="en-US" err="1">
                <a:solidFill>
                  <a:srgbClr val="000000"/>
                </a:solidFill>
                <a:latin typeface="Times New Roman"/>
                <a:cs typeface="Times New Roman"/>
              </a:rPr>
              <a:t>liệu</a:t>
            </a:r>
            <a:r>
              <a:rPr lang="en-US">
                <a:solidFill>
                  <a:srgbClr val="000000"/>
                </a:solidFill>
                <a:latin typeface="Times New Roman"/>
                <a:cs typeface="Times New Roman"/>
              </a:rPr>
              <a:t> </a:t>
            </a:r>
            <a:r>
              <a:rPr lang="en-US" err="1">
                <a:solidFill>
                  <a:srgbClr val="000000"/>
                </a:solidFill>
                <a:latin typeface="Times New Roman"/>
                <a:cs typeface="Times New Roman"/>
              </a:rPr>
              <a:t>trông</a:t>
            </a:r>
            <a:r>
              <a:rPr lang="en-US">
                <a:solidFill>
                  <a:srgbClr val="000000"/>
                </a:solidFill>
                <a:latin typeface="Times New Roman"/>
                <a:cs typeface="Times New Roman"/>
              </a:rPr>
              <a:t> </a:t>
            </a:r>
            <a:r>
              <a:rPr lang="en-US" err="1">
                <a:solidFill>
                  <a:srgbClr val="000000"/>
                </a:solidFill>
                <a:latin typeface="Times New Roman"/>
                <a:cs typeface="Times New Roman"/>
              </a:rPr>
              <a:t>như</a:t>
            </a:r>
            <a:r>
              <a:rPr lang="en-US">
                <a:solidFill>
                  <a:srgbClr val="000000"/>
                </a:solidFill>
                <a:latin typeface="Times New Roman"/>
                <a:cs typeface="Times New Roman"/>
              </a:rPr>
              <a:t> </a:t>
            </a:r>
            <a:r>
              <a:rPr lang="en-US" err="1">
                <a:solidFill>
                  <a:srgbClr val="000000"/>
                </a:solidFill>
                <a:latin typeface="Times New Roman"/>
                <a:cs typeface="Times New Roman"/>
              </a:rPr>
              <a:t>vậy</a:t>
            </a:r>
            <a:r>
              <a:rPr lang="en-US">
                <a:solidFill>
                  <a:srgbClr val="000000"/>
                </a:solidFill>
                <a:latin typeface="Times New Roman"/>
                <a:cs typeface="Times New Roman"/>
              </a:rPr>
              <a:t>, </a:t>
            </a:r>
            <a:r>
              <a:rPr lang="en-US" err="1">
                <a:solidFill>
                  <a:srgbClr val="000000"/>
                </a:solidFill>
                <a:latin typeface="Times New Roman"/>
                <a:cs typeface="Times New Roman"/>
              </a:rPr>
              <a:t>và</a:t>
            </a:r>
            <a:r>
              <a:rPr lang="en-US">
                <a:solidFill>
                  <a:srgbClr val="000000"/>
                </a:solidFill>
                <a:latin typeface="Times New Roman"/>
                <a:cs typeface="Times New Roman"/>
              </a:rPr>
              <a:t> </a:t>
            </a:r>
            <a:r>
              <a:rPr lang="en-US" err="1">
                <a:solidFill>
                  <a:srgbClr val="000000"/>
                </a:solidFill>
                <a:latin typeface="Times New Roman"/>
                <a:cs typeface="Times New Roman"/>
              </a:rPr>
              <a:t>nó</a:t>
            </a:r>
            <a:r>
              <a:rPr lang="en-US">
                <a:solidFill>
                  <a:srgbClr val="000000"/>
                </a:solidFill>
                <a:latin typeface="Times New Roman"/>
                <a:cs typeface="Times New Roman"/>
              </a:rPr>
              <a:t> </a:t>
            </a:r>
            <a:r>
              <a:rPr lang="en-US" err="1">
                <a:solidFill>
                  <a:srgbClr val="000000"/>
                </a:solidFill>
                <a:latin typeface="Times New Roman"/>
                <a:cs typeface="Times New Roman"/>
              </a:rPr>
              <a:t>sẽ</a:t>
            </a:r>
            <a:r>
              <a:rPr lang="en-US">
                <a:solidFill>
                  <a:srgbClr val="000000"/>
                </a:solidFill>
                <a:latin typeface="Times New Roman"/>
                <a:cs typeface="Times New Roman"/>
              </a:rPr>
              <a:t> </a:t>
            </a:r>
            <a:r>
              <a:rPr lang="en-US" err="1">
                <a:solidFill>
                  <a:srgbClr val="000000"/>
                </a:solidFill>
                <a:latin typeface="Times New Roman"/>
                <a:cs typeface="Times New Roman"/>
              </a:rPr>
              <a:t>tự</a:t>
            </a:r>
            <a:r>
              <a:rPr lang="en-US">
                <a:solidFill>
                  <a:srgbClr val="000000"/>
                </a:solidFill>
                <a:latin typeface="Times New Roman"/>
                <a:cs typeface="Times New Roman"/>
              </a:rPr>
              <a:t> </a:t>
            </a:r>
            <a:r>
              <a:rPr lang="en-US" err="1">
                <a:solidFill>
                  <a:srgbClr val="000000"/>
                </a:solidFill>
                <a:latin typeface="Times New Roman"/>
                <a:cs typeface="Times New Roman"/>
              </a:rPr>
              <a:t>động</a:t>
            </a:r>
            <a:r>
              <a:rPr lang="en-US">
                <a:solidFill>
                  <a:srgbClr val="000000"/>
                </a:solidFill>
                <a:latin typeface="Times New Roman"/>
                <a:cs typeface="Times New Roman"/>
              </a:rPr>
              <a:t> </a:t>
            </a:r>
            <a:r>
              <a:rPr lang="en-US" err="1">
                <a:solidFill>
                  <a:srgbClr val="000000"/>
                </a:solidFill>
                <a:latin typeface="Times New Roman"/>
                <a:cs typeface="Times New Roman"/>
              </a:rPr>
              <a:t>ghép</a:t>
            </a:r>
            <a:r>
              <a:rPr lang="en-US">
                <a:solidFill>
                  <a:srgbClr val="000000"/>
                </a:solidFill>
                <a:latin typeface="Times New Roman"/>
                <a:cs typeface="Times New Roman"/>
              </a:rPr>
              <a:t> </a:t>
            </a:r>
            <a:r>
              <a:rPr lang="en-US" err="1">
                <a:solidFill>
                  <a:srgbClr val="000000"/>
                </a:solidFill>
                <a:latin typeface="Times New Roman"/>
                <a:cs typeface="Times New Roman"/>
              </a:rPr>
              <a:t>các</a:t>
            </a:r>
            <a:r>
              <a:rPr lang="en-US">
                <a:solidFill>
                  <a:srgbClr val="000000"/>
                </a:solidFill>
                <a:latin typeface="Times New Roman"/>
                <a:cs typeface="Times New Roman"/>
              </a:rPr>
              <a:t> </a:t>
            </a:r>
            <a:r>
              <a:rPr lang="en-US" err="1">
                <a:solidFill>
                  <a:srgbClr val="000000"/>
                </a:solidFill>
                <a:latin typeface="Times New Roman"/>
                <a:cs typeface="Times New Roman"/>
              </a:rPr>
              <a:t>biến</a:t>
            </a:r>
            <a:r>
              <a:rPr lang="en-US">
                <a:solidFill>
                  <a:srgbClr val="000000"/>
                </a:solidFill>
                <a:latin typeface="Times New Roman"/>
                <a:cs typeface="Times New Roman"/>
              </a:rPr>
              <a:t> </a:t>
            </a:r>
            <a:r>
              <a:rPr lang="en-US" err="1">
                <a:solidFill>
                  <a:srgbClr val="000000"/>
                </a:solidFill>
                <a:latin typeface="Times New Roman"/>
                <a:cs typeface="Times New Roman"/>
              </a:rPr>
              <a:t>đổi</a:t>
            </a:r>
            <a:r>
              <a:rPr lang="en-US">
                <a:solidFill>
                  <a:srgbClr val="000000"/>
                </a:solidFill>
                <a:latin typeface="Times New Roman"/>
                <a:cs typeface="Times New Roman"/>
              </a:rPr>
              <a:t> </a:t>
            </a:r>
            <a:r>
              <a:rPr lang="en-US" err="1">
                <a:solidFill>
                  <a:srgbClr val="000000"/>
                </a:solidFill>
                <a:latin typeface="Times New Roman"/>
                <a:cs typeface="Times New Roman"/>
              </a:rPr>
              <a:t>để</a:t>
            </a:r>
            <a:r>
              <a:rPr lang="en-US">
                <a:solidFill>
                  <a:srgbClr val="000000"/>
                </a:solidFill>
                <a:latin typeface="Times New Roman"/>
                <a:cs typeface="Times New Roman"/>
              </a:rPr>
              <a:t> </a:t>
            </a:r>
            <a:r>
              <a:rPr lang="en-US" err="1">
                <a:solidFill>
                  <a:srgbClr val="000000"/>
                </a:solidFill>
                <a:latin typeface="Times New Roman"/>
                <a:cs typeface="Times New Roman"/>
              </a:rPr>
              <a:t>hoàn</a:t>
            </a:r>
            <a:r>
              <a:rPr lang="en-US">
                <a:solidFill>
                  <a:srgbClr val="000000"/>
                </a:solidFill>
                <a:latin typeface="Times New Roman"/>
                <a:cs typeface="Times New Roman"/>
              </a:rPr>
              <a:t> </a:t>
            </a:r>
            <a:r>
              <a:rPr lang="en-US" err="1">
                <a:solidFill>
                  <a:srgbClr val="000000"/>
                </a:solidFill>
                <a:latin typeface="Times New Roman"/>
                <a:cs typeface="Times New Roman"/>
              </a:rPr>
              <a:t>thành</a:t>
            </a:r>
            <a:r>
              <a:rPr lang="en-US">
                <a:solidFill>
                  <a:srgbClr val="000000"/>
                </a:solidFill>
                <a:latin typeface="Times New Roman"/>
                <a:cs typeface="Times New Roman"/>
              </a:rPr>
              <a:t> </a:t>
            </a:r>
            <a:r>
              <a:rPr lang="en-US" err="1">
                <a:solidFill>
                  <a:srgbClr val="000000"/>
                </a:solidFill>
                <a:latin typeface="Times New Roman"/>
                <a:cs typeface="Times New Roman"/>
              </a:rPr>
              <a:t>mục</a:t>
            </a:r>
            <a:r>
              <a:rPr lang="en-US">
                <a:solidFill>
                  <a:srgbClr val="000000"/>
                </a:solidFill>
                <a:latin typeface="Times New Roman"/>
                <a:cs typeface="Times New Roman"/>
              </a:rPr>
              <a:t> </a:t>
            </a:r>
            <a:r>
              <a:rPr lang="en-US" err="1">
                <a:solidFill>
                  <a:srgbClr val="000000"/>
                </a:solidFill>
                <a:latin typeface="Times New Roman"/>
                <a:cs typeface="Times New Roman"/>
              </a:rPr>
              <a:t>tiêu</a:t>
            </a:r>
            <a:r>
              <a:rPr lang="en-US">
                <a:solidFill>
                  <a:srgbClr val="000000"/>
                </a:solidFill>
                <a:latin typeface="Times New Roman"/>
                <a:cs typeface="Times New Roman"/>
              </a:rPr>
              <a:t> </a:t>
            </a:r>
            <a:r>
              <a:rPr lang="en-US" err="1">
                <a:solidFill>
                  <a:srgbClr val="000000"/>
                </a:solidFill>
                <a:latin typeface="Times New Roman"/>
                <a:cs typeface="Times New Roman"/>
              </a:rPr>
              <a:t>của</a:t>
            </a:r>
            <a:r>
              <a:rPr lang="en-US">
                <a:solidFill>
                  <a:srgbClr val="000000"/>
                </a:solidFill>
                <a:latin typeface="Times New Roman"/>
                <a:cs typeface="Times New Roman"/>
              </a:rPr>
              <a:t> </a:t>
            </a:r>
            <a:r>
              <a:rPr lang="en-US" err="1">
                <a:solidFill>
                  <a:srgbClr val="000000"/>
                </a:solidFill>
                <a:latin typeface="Times New Roman"/>
                <a:cs typeface="Times New Roman"/>
              </a:rPr>
              <a:t>bạn</a:t>
            </a:r>
            <a:r>
              <a:rPr lang="en-US">
                <a:solidFill>
                  <a:srgbClr val="000000"/>
                </a:solidFill>
                <a:latin typeface="Times New Roman"/>
                <a:cs typeface="Times New Roman"/>
              </a:rPr>
              <a:t>.</a:t>
            </a:r>
          </a:p>
          <a:p>
            <a:pPr marL="285750" indent="-285750">
              <a:buFont typeface="Wingdings" panose="05000000000000000000" pitchFamily="2" charset="2"/>
              <a:buChar char="v"/>
            </a:pPr>
            <a:r>
              <a:rPr lang="en-US" err="1">
                <a:solidFill>
                  <a:srgbClr val="000000"/>
                </a:solidFill>
                <a:latin typeface="Times New Roman"/>
                <a:cs typeface="Times New Roman"/>
              </a:rPr>
              <a:t>Giả</a:t>
            </a:r>
            <a:r>
              <a:rPr lang="en-US">
                <a:solidFill>
                  <a:srgbClr val="000000"/>
                </a:solidFill>
                <a:latin typeface="Times New Roman"/>
                <a:cs typeface="Times New Roman"/>
              </a:rPr>
              <a:t> </a:t>
            </a:r>
            <a:r>
              <a:rPr lang="en-US" err="1">
                <a:solidFill>
                  <a:srgbClr val="000000"/>
                </a:solidFill>
                <a:latin typeface="Times New Roman"/>
                <a:cs typeface="Times New Roman"/>
              </a:rPr>
              <a:t>sử</a:t>
            </a:r>
            <a:r>
              <a:rPr lang="en-US">
                <a:solidFill>
                  <a:srgbClr val="000000"/>
                </a:solidFill>
                <a:latin typeface="Times New Roman"/>
                <a:cs typeface="Times New Roman"/>
              </a:rPr>
              <a:t> </a:t>
            </a:r>
            <a:r>
              <a:rPr lang="en-US" err="1">
                <a:solidFill>
                  <a:srgbClr val="000000"/>
                </a:solidFill>
                <a:latin typeface="Times New Roman"/>
                <a:cs typeface="Times New Roman"/>
              </a:rPr>
              <a:t>muốn</a:t>
            </a:r>
            <a:r>
              <a:rPr lang="en-US">
                <a:solidFill>
                  <a:srgbClr val="000000"/>
                </a:solidFill>
                <a:latin typeface="Times New Roman"/>
                <a:cs typeface="Times New Roman"/>
              </a:rPr>
              <a:t> </a:t>
            </a:r>
            <a:r>
              <a:rPr lang="en-US" err="1">
                <a:solidFill>
                  <a:srgbClr val="000000"/>
                </a:solidFill>
                <a:latin typeface="Times New Roman"/>
                <a:cs typeface="Times New Roman"/>
              </a:rPr>
              <a:t>nối</a:t>
            </a:r>
            <a:r>
              <a:rPr lang="en-US">
                <a:solidFill>
                  <a:srgbClr val="000000"/>
                </a:solidFill>
                <a:latin typeface="Times New Roman"/>
                <a:cs typeface="Times New Roman"/>
              </a:rPr>
              <a:t> 2 </a:t>
            </a:r>
            <a:r>
              <a:rPr lang="en-US" err="1">
                <a:solidFill>
                  <a:srgbClr val="000000"/>
                </a:solidFill>
                <a:latin typeface="Times New Roman"/>
                <a:cs typeface="Times New Roman"/>
              </a:rPr>
              <a:t>cột</a:t>
            </a:r>
            <a:r>
              <a:rPr lang="en-US">
                <a:solidFill>
                  <a:srgbClr val="000000"/>
                </a:solidFill>
                <a:latin typeface="Times New Roman"/>
                <a:cs typeface="Times New Roman"/>
              </a:rPr>
              <a:t> “City” </a:t>
            </a:r>
            <a:r>
              <a:rPr lang="en-US" err="1">
                <a:solidFill>
                  <a:srgbClr val="000000"/>
                </a:solidFill>
                <a:latin typeface="Times New Roman"/>
                <a:cs typeface="Times New Roman"/>
              </a:rPr>
              <a:t>và</a:t>
            </a:r>
            <a:r>
              <a:rPr lang="en-US">
                <a:solidFill>
                  <a:srgbClr val="000000"/>
                </a:solidFill>
                <a:latin typeface="Times New Roman"/>
                <a:cs typeface="Times New Roman"/>
              </a:rPr>
              <a:t> “State” </a:t>
            </a:r>
            <a:r>
              <a:rPr lang="en-US" err="1">
                <a:solidFill>
                  <a:srgbClr val="000000"/>
                </a:solidFill>
                <a:latin typeface="Times New Roman"/>
                <a:cs typeface="Times New Roman"/>
              </a:rPr>
              <a:t>trong</a:t>
            </a:r>
            <a:r>
              <a:rPr lang="en-US">
                <a:solidFill>
                  <a:srgbClr val="000000"/>
                </a:solidFill>
                <a:latin typeface="Times New Roman"/>
                <a:cs typeface="Times New Roman"/>
              </a:rPr>
              <a:t> </a:t>
            </a:r>
            <a:r>
              <a:rPr lang="en-US" err="1">
                <a:solidFill>
                  <a:srgbClr val="000000"/>
                </a:solidFill>
                <a:latin typeface="Times New Roman"/>
                <a:cs typeface="Times New Roman"/>
              </a:rPr>
              <a:t>trong</a:t>
            </a:r>
            <a:r>
              <a:rPr lang="en-US">
                <a:solidFill>
                  <a:srgbClr val="000000"/>
                </a:solidFill>
                <a:latin typeface="Times New Roman"/>
                <a:cs typeface="Times New Roman"/>
              </a:rPr>
              <a:t> </a:t>
            </a:r>
            <a:r>
              <a:rPr lang="en-US" err="1">
                <a:solidFill>
                  <a:srgbClr val="000000"/>
                </a:solidFill>
                <a:latin typeface="Times New Roman"/>
                <a:cs typeface="Times New Roman"/>
              </a:rPr>
              <a:t>ví</a:t>
            </a:r>
            <a:r>
              <a:rPr lang="en-US">
                <a:solidFill>
                  <a:srgbClr val="000000"/>
                </a:solidFill>
                <a:latin typeface="Times New Roman"/>
                <a:cs typeface="Times New Roman"/>
              </a:rPr>
              <a:t> </a:t>
            </a:r>
            <a:r>
              <a:rPr lang="en-US" err="1">
                <a:solidFill>
                  <a:srgbClr val="000000"/>
                </a:solidFill>
                <a:latin typeface="Times New Roman"/>
                <a:cs typeface="Times New Roman"/>
              </a:rPr>
              <a:t>dụ</a:t>
            </a:r>
            <a:endParaRPr lang="en-US">
              <a:solidFill>
                <a:srgbClr val="000000"/>
              </a:solidFill>
              <a:latin typeface="Times New Roman"/>
              <a:cs typeface="Times New Roman"/>
            </a:endParaRPr>
          </a:p>
          <a:p>
            <a:pPr marL="285750" indent="-285750">
              <a:buFont typeface="Wingdings" panose="05000000000000000000" pitchFamily="2" charset="2"/>
              <a:buChar char="ü"/>
            </a:pPr>
            <a:endParaRPr lang="en-US">
              <a:ln>
                <a:solidFill>
                  <a:srgbClr val="FFC000">
                    <a:lumMod val="50000"/>
                  </a:srgbClr>
                </a:solidFill>
              </a:ln>
              <a:solidFill>
                <a:srgbClr val="000000"/>
              </a:solidFill>
              <a:latin typeface="Times New Roman"/>
              <a:cs typeface="Times New Roman"/>
            </a:endParaRPr>
          </a:p>
        </p:txBody>
      </p:sp>
      <p:sp>
        <p:nvSpPr>
          <p:cNvPr id="21" name="Flowchart: Process 20">
            <a:extLst>
              <a:ext uri="{FF2B5EF4-FFF2-40B4-BE49-F238E27FC236}">
                <a16:creationId xmlns:a16="http://schemas.microsoft.com/office/drawing/2014/main" id="{63B9AEF6-A00C-4F80-8DC9-5B66B044F34E}"/>
              </a:ext>
            </a:extLst>
          </p:cNvPr>
          <p:cNvSpPr/>
          <p:nvPr/>
        </p:nvSpPr>
        <p:spPr>
          <a:xfrm>
            <a:off x="1560031" y="2739065"/>
            <a:ext cx="1286865"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Add column</a:t>
            </a:r>
          </a:p>
        </p:txBody>
      </p:sp>
      <p:sp>
        <p:nvSpPr>
          <p:cNvPr id="22" name="Flowchart: Process 21">
            <a:extLst>
              <a:ext uri="{FF2B5EF4-FFF2-40B4-BE49-F238E27FC236}">
                <a16:creationId xmlns:a16="http://schemas.microsoft.com/office/drawing/2014/main" id="{C6418D23-BE06-4D1D-BE7E-7A499161C60F}"/>
              </a:ext>
            </a:extLst>
          </p:cNvPr>
          <p:cNvSpPr/>
          <p:nvPr/>
        </p:nvSpPr>
        <p:spPr>
          <a:xfrm>
            <a:off x="3871309" y="2739065"/>
            <a:ext cx="1286866"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Column from examples</a:t>
            </a:r>
          </a:p>
        </p:txBody>
      </p:sp>
      <p:sp>
        <p:nvSpPr>
          <p:cNvPr id="23" name="Flowchart: Process 22">
            <a:extLst>
              <a:ext uri="{FF2B5EF4-FFF2-40B4-BE49-F238E27FC236}">
                <a16:creationId xmlns:a16="http://schemas.microsoft.com/office/drawing/2014/main" id="{52277632-076D-40B3-AA16-85931CDDF3D9}"/>
              </a:ext>
            </a:extLst>
          </p:cNvPr>
          <p:cNvSpPr/>
          <p:nvPr/>
        </p:nvSpPr>
        <p:spPr>
          <a:xfrm>
            <a:off x="6182589" y="2736573"/>
            <a:ext cx="2332962" cy="86544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cs typeface="Times New Roman"/>
              </a:rPr>
              <a:t>Tại</a:t>
            </a:r>
            <a:r>
              <a:rPr lang="en-US">
                <a:solidFill>
                  <a:srgbClr val="FF0000"/>
                </a:solidFill>
                <a:latin typeface="Times New Roman"/>
                <a:cs typeface="Times New Roman"/>
              </a:rPr>
              <a:t> ô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đầu</a:t>
            </a:r>
            <a:r>
              <a:rPr lang="en-US">
                <a:solidFill>
                  <a:srgbClr val="FF0000"/>
                </a:solidFill>
                <a:latin typeface="Times New Roman"/>
                <a:cs typeface="Times New Roman"/>
              </a:rPr>
              <a:t> </a:t>
            </a:r>
            <a:r>
              <a:rPr lang="en-US" err="1">
                <a:solidFill>
                  <a:srgbClr val="FF0000"/>
                </a:solidFill>
                <a:latin typeface="Times New Roman"/>
                <a:cs typeface="Times New Roman"/>
              </a:rPr>
              <a:t>tiên</a:t>
            </a:r>
            <a:r>
              <a:rPr lang="en-US">
                <a:solidFill>
                  <a:srgbClr val="FF0000"/>
                </a:solidFill>
                <a:latin typeface="Times New Roman"/>
                <a:cs typeface="Times New Roman"/>
              </a:rPr>
              <a:t> </a:t>
            </a:r>
            <a:r>
              <a:rPr lang="en-US" err="1">
                <a:solidFill>
                  <a:srgbClr val="FF0000"/>
                </a:solidFill>
                <a:latin typeface="Times New Roman"/>
                <a:cs typeface="Times New Roman"/>
              </a:rPr>
              <a:t>trong</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t>
            </a:r>
            <a:r>
              <a:rPr lang="en-US" err="1">
                <a:solidFill>
                  <a:srgbClr val="FF0000"/>
                </a:solidFill>
                <a:latin typeface="Times New Roman"/>
                <a:cs typeface="Times New Roman"/>
              </a:rPr>
              <a:t>mới</a:t>
            </a:r>
            <a:r>
              <a:rPr lang="en-US">
                <a:solidFill>
                  <a:srgbClr val="FF0000"/>
                </a:solidFill>
                <a:latin typeface="Times New Roman"/>
                <a:cs typeface="Times New Roman"/>
              </a:rPr>
              <a:t>, </a:t>
            </a:r>
            <a:r>
              <a:rPr lang="en-US" err="1">
                <a:solidFill>
                  <a:srgbClr val="FF0000"/>
                </a:solidFill>
                <a:latin typeface="Times New Roman"/>
                <a:cs typeface="Times New Roman"/>
              </a:rPr>
              <a:t>nhập</a:t>
            </a:r>
            <a:r>
              <a:rPr lang="en-US">
                <a:solidFill>
                  <a:srgbClr val="FF0000"/>
                </a:solidFill>
                <a:latin typeface="Times New Roman"/>
                <a:cs typeface="Times New Roman"/>
              </a:rPr>
              <a:t> “ Almena, KS”</a:t>
            </a:r>
          </a:p>
        </p:txBody>
      </p:sp>
      <p:sp>
        <p:nvSpPr>
          <p:cNvPr id="26" name="Arrow: Right 25">
            <a:extLst>
              <a:ext uri="{FF2B5EF4-FFF2-40B4-BE49-F238E27FC236}">
                <a16:creationId xmlns:a16="http://schemas.microsoft.com/office/drawing/2014/main" id="{FC712113-3937-4B13-B17E-A9DC9CD635F7}"/>
              </a:ext>
            </a:extLst>
          </p:cNvPr>
          <p:cNvSpPr/>
          <p:nvPr/>
        </p:nvSpPr>
        <p:spPr>
          <a:xfrm>
            <a:off x="3039200" y="3075072"/>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Arrow: Right 26">
            <a:extLst>
              <a:ext uri="{FF2B5EF4-FFF2-40B4-BE49-F238E27FC236}">
                <a16:creationId xmlns:a16="http://schemas.microsoft.com/office/drawing/2014/main" id="{ECB53C6C-D131-4C62-BE01-E8744570C272}"/>
              </a:ext>
            </a:extLst>
          </p:cNvPr>
          <p:cNvSpPr/>
          <p:nvPr/>
        </p:nvSpPr>
        <p:spPr>
          <a:xfrm>
            <a:off x="5350480" y="3075072"/>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Flowchart: Process 27">
            <a:extLst>
              <a:ext uri="{FF2B5EF4-FFF2-40B4-BE49-F238E27FC236}">
                <a16:creationId xmlns:a16="http://schemas.microsoft.com/office/drawing/2014/main" id="{066CE643-3F82-49D0-98F3-80B87BD7CDEB}"/>
              </a:ext>
            </a:extLst>
          </p:cNvPr>
          <p:cNvSpPr/>
          <p:nvPr/>
        </p:nvSpPr>
        <p:spPr>
          <a:xfrm>
            <a:off x="9570902" y="2688193"/>
            <a:ext cx="1447437" cy="91382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FF0000"/>
                </a:solidFill>
                <a:latin typeface="Times New Roman"/>
                <a:cs typeface="Times New Roman"/>
              </a:rPr>
              <a:t>Enter </a:t>
            </a:r>
            <a:r>
              <a:rPr lang="en-US">
                <a:solidFill>
                  <a:srgbClr val="FF0000"/>
                </a:solidFill>
                <a:latin typeface="Times New Roman"/>
                <a:cs typeface="Times New Roman"/>
                <a:sym typeface="Wingdings" panose="05000000000000000000" pitchFamily="2" charset="2"/>
              </a:rPr>
              <a:t> OK</a:t>
            </a:r>
            <a:endParaRPr lang="en-US">
              <a:solidFill>
                <a:srgbClr val="FF0000"/>
              </a:solidFill>
              <a:latin typeface="Times New Roman"/>
              <a:cs typeface="Times New Roman"/>
            </a:endParaRPr>
          </a:p>
        </p:txBody>
      </p:sp>
      <p:sp>
        <p:nvSpPr>
          <p:cNvPr id="30" name="Arrow: Right 29">
            <a:extLst>
              <a:ext uri="{FF2B5EF4-FFF2-40B4-BE49-F238E27FC236}">
                <a16:creationId xmlns:a16="http://schemas.microsoft.com/office/drawing/2014/main" id="{AB391125-D591-4B26-A566-A7346073D9D7}"/>
              </a:ext>
            </a:extLst>
          </p:cNvPr>
          <p:cNvSpPr/>
          <p:nvPr/>
        </p:nvSpPr>
        <p:spPr>
          <a:xfrm>
            <a:off x="8711793" y="3051084"/>
            <a:ext cx="639804" cy="193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1402767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A7A2A7-4320-47B5-A8A6-E8299EF54184}"/>
              </a:ext>
            </a:extLst>
          </p:cNvPr>
          <p:cNvSpPr>
            <a:spLocks noGrp="1"/>
          </p:cNvSpPr>
          <p:nvPr>
            <p:ph type="sldNum" sz="quarter" idx="12"/>
          </p:nvPr>
        </p:nvSpPr>
        <p:spPr/>
        <p:txBody>
          <a:bodyPr/>
          <a:lstStyle/>
          <a:p>
            <a:fld id="{5AE1514C-5E56-4738-A1FF-4B1CFD2A3E36}" type="slidenum">
              <a:rPr lang="en-US" smtClean="0"/>
              <a:t>2</a:t>
            </a:fld>
            <a:endParaRPr lang="en-US"/>
          </a:p>
        </p:txBody>
      </p:sp>
      <p:pic>
        <p:nvPicPr>
          <p:cNvPr id="1026" name="Picture 2" descr="Free Circuit Board Conductor Tracks photo and picture">
            <a:extLst>
              <a:ext uri="{FF2B5EF4-FFF2-40B4-BE49-F238E27FC236}">
                <a16:creationId xmlns:a16="http://schemas.microsoft.com/office/drawing/2014/main" id="{0837835C-9C84-43A1-BF3C-3FBC15FD4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409" r="-25" b="3552"/>
          <a:stretch/>
        </p:blipFill>
        <p:spPr bwMode="auto">
          <a:xfrm>
            <a:off x="-3082" y="-34730"/>
            <a:ext cx="12195082" cy="73962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98CEC5-EDCC-419F-AC28-0E65D8069E2B}"/>
              </a:ext>
            </a:extLst>
          </p:cNvPr>
          <p:cNvSpPr/>
          <p:nvPr/>
        </p:nvSpPr>
        <p:spPr>
          <a:xfrm>
            <a:off x="0" y="1720875"/>
            <a:ext cx="12192000" cy="330061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lnSpc>
                <a:spcPct val="150000"/>
              </a:lnSpc>
            </a:pPr>
            <a:r>
              <a:rPr lang="en-US" sz="4800" b="1">
                <a:solidFill>
                  <a:srgbClr val="FFFF00"/>
                </a:solidFill>
                <a:effectLst>
                  <a:glow rad="228600">
                    <a:srgbClr val="FFC000">
                      <a:satMod val="175000"/>
                      <a:alpha val="40000"/>
                    </a:srgbClr>
                  </a:glow>
                </a:effectLst>
                <a:latin typeface="segoe ui semibold"/>
                <a:cs typeface="segoe ui semibold"/>
              </a:rPr>
              <a:t>BÀI THỰC HÀNH 1: </a:t>
            </a:r>
            <a:endParaRPr lang="en-US">
              <a:solidFill>
                <a:srgbClr val="FFFF00"/>
              </a:solidFill>
              <a:cs typeface="Segoe UI"/>
            </a:endParaRPr>
          </a:p>
          <a:p>
            <a:pPr algn="ctr">
              <a:lnSpc>
                <a:spcPct val="150000"/>
              </a:lnSpc>
            </a:pPr>
            <a:r>
              <a:rPr lang="en-US" sz="4800" b="1">
                <a:solidFill>
                  <a:srgbClr val="FFFF00"/>
                </a:solidFill>
                <a:effectLst>
                  <a:glow rad="228600">
                    <a:schemeClr val="accent4">
                      <a:satMod val="175000"/>
                      <a:alpha val="40000"/>
                    </a:schemeClr>
                  </a:glow>
                </a:effectLst>
                <a:latin typeface="Segoe UI Semibold"/>
                <a:cs typeface="Segoe UI Semibold"/>
              </a:rPr>
              <a:t>LÀM QUEN VỚI POWER BI VÀ </a:t>
            </a:r>
            <a:endParaRPr lang="en-US" sz="4800" b="1">
              <a:solidFill>
                <a:srgbClr val="FFFF00"/>
              </a:solidFill>
              <a:effectLst>
                <a:glow rad="228600">
                  <a:srgbClr val="FFC000">
                    <a:satMod val="175000"/>
                    <a:alpha val="40000"/>
                  </a:srgbClr>
                </a:glow>
              </a:effectLst>
              <a:latin typeface="Segoe UI Semibold"/>
              <a:cs typeface="Segoe UI Semibold"/>
            </a:endParaRPr>
          </a:p>
          <a:p>
            <a:pPr algn="ctr">
              <a:lnSpc>
                <a:spcPct val="150000"/>
              </a:lnSpc>
            </a:pPr>
            <a:r>
              <a:rPr lang="en-US" sz="4800" b="1">
                <a:solidFill>
                  <a:srgbClr val="FFFF00"/>
                </a:solidFill>
                <a:effectLst>
                  <a:glow rad="228600">
                    <a:schemeClr val="accent4">
                      <a:satMod val="175000"/>
                      <a:alpha val="40000"/>
                    </a:schemeClr>
                  </a:glow>
                </a:effectLst>
                <a:latin typeface="Segoe UI Semibold"/>
                <a:cs typeface="Segoe UI Semibold"/>
              </a:rPr>
              <a:t>TRỰC QUAN HÓA SỐ LƯỢNG</a:t>
            </a:r>
            <a:endParaRPr lang="en-US" sz="4800" b="1">
              <a:solidFill>
                <a:srgbClr val="FFFF00"/>
              </a:solidFill>
              <a:effectLst>
                <a:glow rad="228600">
                  <a:srgbClr val="FFC000">
                    <a:satMod val="175000"/>
                    <a:alpha val="40000"/>
                  </a:srgbClr>
                </a:glow>
              </a:effectLst>
              <a:latin typeface="Segoe UI Semibold"/>
              <a:cs typeface="Segoe UI Semibold"/>
            </a:endParaRPr>
          </a:p>
        </p:txBody>
      </p:sp>
    </p:spTree>
    <p:extLst>
      <p:ext uri="{BB962C8B-B14F-4D97-AF65-F5344CB8AC3E}">
        <p14:creationId xmlns:p14="http://schemas.microsoft.com/office/powerpoint/2010/main" val="10506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20</a:t>
            </a:fld>
            <a:endParaRPr lang="en-US"/>
          </a:p>
        </p:txBody>
      </p:sp>
      <p:sp>
        <p:nvSpPr>
          <p:cNvPr id="4" name="TextBox 3">
            <a:extLst>
              <a:ext uri="{FF2B5EF4-FFF2-40B4-BE49-F238E27FC236}">
                <a16:creationId xmlns:a16="http://schemas.microsoft.com/office/drawing/2014/main" id="{5CD260C0-1470-D543-6FB9-3E076286BFA2}"/>
              </a:ext>
            </a:extLst>
          </p:cNvPr>
          <p:cNvSpPr txBox="1"/>
          <p:nvPr/>
        </p:nvSpPr>
        <p:spPr>
          <a:xfrm>
            <a:off x="1561929" y="2468582"/>
            <a:ext cx="906692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a:solidFill>
                  <a:srgbClr val="FF0000"/>
                </a:solidFill>
                <a:latin typeface="Times New Roman"/>
                <a:ea typeface="+mn-lt"/>
                <a:cs typeface="+mn-lt"/>
              </a:rPr>
              <a:t>Add Conditional Columns</a:t>
            </a:r>
            <a:r>
              <a:rPr lang="en-US" sz="2200" b="1">
                <a:latin typeface="Times New Roman"/>
                <a:ea typeface="+mn-lt"/>
                <a:cs typeface="+mn-lt"/>
              </a:rPr>
              <a:t> </a:t>
            </a:r>
            <a:r>
              <a:rPr lang="en-US" sz="2200" b="1" err="1">
                <a:latin typeface="Times New Roman"/>
                <a:ea typeface="+mn-lt"/>
                <a:cs typeface="+mn-lt"/>
              </a:rPr>
              <a:t>trong</a:t>
            </a:r>
            <a:r>
              <a:rPr lang="en-US" sz="2200" b="1">
                <a:latin typeface="Times New Roman"/>
                <a:ea typeface="+mn-lt"/>
                <a:cs typeface="+mn-lt"/>
              </a:rPr>
              <a:t> </a:t>
            </a:r>
            <a:r>
              <a:rPr lang="en-US" sz="2200" b="1">
                <a:solidFill>
                  <a:srgbClr val="FF0000"/>
                </a:solidFill>
                <a:latin typeface="Times New Roman"/>
                <a:ea typeface="+mn-lt"/>
                <a:cs typeface="+mn-lt"/>
              </a:rPr>
              <a:t>Power Query Editor</a:t>
            </a:r>
            <a:r>
              <a:rPr lang="en-US" sz="2200" b="1">
                <a:latin typeface="Times New Roman"/>
                <a:ea typeface="+mn-lt"/>
                <a:cs typeface="+mn-lt"/>
              </a:rPr>
              <a:t> </a:t>
            </a:r>
            <a:r>
              <a:rPr lang="en-US" sz="2200" b="1" err="1">
                <a:latin typeface="Times New Roman"/>
                <a:ea typeface="+mn-lt"/>
                <a:cs typeface="+mn-lt"/>
              </a:rPr>
              <a:t>là</a:t>
            </a:r>
            <a:r>
              <a:rPr lang="en-US" sz="2200" b="1">
                <a:latin typeface="Times New Roman"/>
                <a:ea typeface="+mn-lt"/>
                <a:cs typeface="+mn-lt"/>
              </a:rPr>
              <a:t> </a:t>
            </a:r>
            <a:r>
              <a:rPr lang="en-US" sz="2200" b="1" err="1">
                <a:latin typeface="Times New Roman"/>
                <a:ea typeface="+mn-lt"/>
                <a:cs typeface="+mn-lt"/>
              </a:rPr>
              <a:t>cách</a:t>
            </a:r>
            <a:r>
              <a:rPr lang="en-US" sz="2200" b="1">
                <a:latin typeface="Times New Roman"/>
                <a:ea typeface="+mn-lt"/>
                <a:cs typeface="+mn-lt"/>
              </a:rPr>
              <a:t> </a:t>
            </a:r>
            <a:r>
              <a:rPr lang="en-US" sz="2200" b="1" err="1">
                <a:latin typeface="Times New Roman"/>
                <a:ea typeface="+mn-lt"/>
                <a:cs typeface="+mn-lt"/>
              </a:rPr>
              <a:t>hiệu</a:t>
            </a:r>
            <a:r>
              <a:rPr lang="en-US" sz="2200" b="1">
                <a:latin typeface="Times New Roman"/>
                <a:ea typeface="+mn-lt"/>
                <a:cs typeface="+mn-lt"/>
              </a:rPr>
              <a:t> </a:t>
            </a:r>
            <a:r>
              <a:rPr lang="en-US" sz="2200" b="1" err="1">
                <a:latin typeface="Times New Roman"/>
                <a:ea typeface="+mn-lt"/>
                <a:cs typeface="+mn-lt"/>
              </a:rPr>
              <a:t>quả</a:t>
            </a:r>
            <a:r>
              <a:rPr lang="en-US" sz="2200" b="1">
                <a:latin typeface="Times New Roman"/>
                <a:ea typeface="+mn-lt"/>
                <a:cs typeface="+mn-lt"/>
              </a:rPr>
              <a:t> </a:t>
            </a:r>
            <a:r>
              <a:rPr lang="en-US" sz="2200" b="1" err="1">
                <a:latin typeface="Times New Roman"/>
                <a:ea typeface="+mn-lt"/>
                <a:cs typeface="+mn-lt"/>
              </a:rPr>
              <a:t>để</a:t>
            </a:r>
            <a:r>
              <a:rPr lang="en-US" sz="2200" b="1">
                <a:latin typeface="Times New Roman"/>
                <a:ea typeface="+mn-lt"/>
                <a:cs typeface="+mn-lt"/>
              </a:rPr>
              <a:t> </a:t>
            </a:r>
            <a:r>
              <a:rPr lang="en-US" sz="2200" b="1" err="1">
                <a:latin typeface="Times New Roman"/>
                <a:ea typeface="+mn-lt"/>
                <a:cs typeface="+mn-lt"/>
              </a:rPr>
              <a:t>thêm</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mới</a:t>
            </a:r>
            <a:r>
              <a:rPr lang="en-US" sz="2200" b="1">
                <a:latin typeface="Times New Roman"/>
                <a:ea typeface="+mn-lt"/>
                <a:cs typeface="+mn-lt"/>
              </a:rPr>
              <a:t> </a:t>
            </a:r>
            <a:r>
              <a:rPr lang="en-US" sz="2200" b="1" err="1">
                <a:latin typeface="Times New Roman"/>
                <a:ea typeface="+mn-lt"/>
                <a:cs typeface="+mn-lt"/>
              </a:rPr>
              <a:t>vào</a:t>
            </a:r>
            <a:r>
              <a:rPr lang="en-US" sz="2200" b="1">
                <a:latin typeface="Times New Roman"/>
                <a:ea typeface="+mn-lt"/>
                <a:cs typeface="+mn-lt"/>
              </a:rPr>
              <a:t> </a:t>
            </a:r>
            <a:r>
              <a:rPr lang="en-US" sz="2200" b="1" err="1">
                <a:latin typeface="Times New Roman"/>
                <a:ea typeface="+mn-lt"/>
                <a:cs typeface="+mn-lt"/>
              </a:rPr>
              <a:t>truy</a:t>
            </a:r>
            <a:r>
              <a:rPr lang="en-US" sz="2200" b="1">
                <a:latin typeface="Times New Roman"/>
                <a:ea typeface="+mn-lt"/>
                <a:cs typeface="+mn-lt"/>
              </a:rPr>
              <a:t> </a:t>
            </a:r>
            <a:r>
              <a:rPr lang="en-US" sz="2200" b="1" err="1">
                <a:latin typeface="Times New Roman"/>
                <a:ea typeface="+mn-lt"/>
                <a:cs typeface="+mn-lt"/>
              </a:rPr>
              <a:t>vấn</a:t>
            </a:r>
            <a:r>
              <a:rPr lang="en-US" sz="2200" b="1">
                <a:latin typeface="Times New Roman"/>
                <a:ea typeface="+mn-lt"/>
                <a:cs typeface="+mn-lt"/>
              </a:rPr>
              <a:t> </a:t>
            </a:r>
            <a:r>
              <a:rPr lang="en-US" sz="2200" b="1" err="1">
                <a:latin typeface="Times New Roman"/>
                <a:ea typeface="+mn-lt"/>
                <a:cs typeface="+mn-lt"/>
              </a:rPr>
              <a:t>theo</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câu</a:t>
            </a:r>
            <a:r>
              <a:rPr lang="en-US" sz="2200" b="1">
                <a:latin typeface="Times New Roman"/>
                <a:ea typeface="+mn-lt"/>
                <a:cs typeface="+mn-lt"/>
              </a:rPr>
              <a:t> </a:t>
            </a:r>
            <a:r>
              <a:rPr lang="en-US" sz="2200" b="1" err="1">
                <a:latin typeface="Times New Roman"/>
                <a:ea typeface="+mn-lt"/>
                <a:cs typeface="+mn-lt"/>
              </a:rPr>
              <a:t>lệnh</a:t>
            </a:r>
            <a:r>
              <a:rPr lang="en-US" sz="2200" b="1">
                <a:latin typeface="Times New Roman"/>
                <a:ea typeface="+mn-lt"/>
                <a:cs typeface="+mn-lt"/>
              </a:rPr>
              <a:t> if/then/else. </a:t>
            </a:r>
          </a:p>
          <a:p>
            <a:pPr algn="just"/>
            <a:endParaRPr lang="en-US" sz="2200" b="1">
              <a:latin typeface="Times New Roman"/>
              <a:ea typeface="+mn-lt"/>
              <a:cs typeface="+mn-lt"/>
            </a:endParaRPr>
          </a:p>
          <a:p>
            <a:pPr algn="just"/>
            <a:r>
              <a:rPr lang="en-US" sz="2200" b="1" err="1">
                <a:latin typeface="Times New Roman"/>
                <a:ea typeface="+mn-lt"/>
                <a:cs typeface="+mn-lt"/>
              </a:rPr>
              <a:t>Ví</a:t>
            </a:r>
            <a:r>
              <a:rPr lang="en-US" sz="2200" b="1">
                <a:latin typeface="Times New Roman"/>
                <a:ea typeface="+mn-lt"/>
                <a:cs typeface="+mn-lt"/>
              </a:rPr>
              <a:t> </a:t>
            </a:r>
            <a:r>
              <a:rPr lang="en-US" sz="2200" b="1" err="1">
                <a:latin typeface="Times New Roman"/>
                <a:ea typeface="+mn-lt"/>
                <a:cs typeface="+mn-lt"/>
              </a:rPr>
              <a:t>dụ</a:t>
            </a:r>
            <a:r>
              <a:rPr lang="en-US" sz="2200" b="1">
                <a:latin typeface="Times New Roman"/>
                <a:ea typeface="+mn-lt"/>
                <a:cs typeface="+mn-lt"/>
              </a:rPr>
              <a:t>: </a:t>
            </a:r>
            <a:r>
              <a:rPr lang="en-US" sz="2200" b="1" err="1">
                <a:latin typeface="Times New Roman"/>
                <a:ea typeface="+mn-lt"/>
                <a:cs typeface="+mn-lt"/>
              </a:rPr>
              <a:t>Cần</a:t>
            </a:r>
            <a:r>
              <a:rPr lang="en-US" sz="2200" b="1">
                <a:latin typeface="Times New Roman"/>
                <a:ea typeface="+mn-lt"/>
                <a:cs typeface="+mn-lt"/>
              </a:rPr>
              <a:t> </a:t>
            </a:r>
            <a:r>
              <a:rPr lang="en-US" sz="2200" b="1" err="1">
                <a:latin typeface="Times New Roman"/>
                <a:ea typeface="+mn-lt"/>
                <a:cs typeface="+mn-lt"/>
              </a:rPr>
              <a:t>làm</a:t>
            </a:r>
            <a:r>
              <a:rPr lang="en-US" sz="2200" b="1">
                <a:latin typeface="Times New Roman"/>
                <a:ea typeface="+mn-lt"/>
                <a:cs typeface="+mn-lt"/>
              </a:rPr>
              <a:t> </a:t>
            </a:r>
            <a:r>
              <a:rPr lang="en-US" sz="2200" b="1" err="1">
                <a:latin typeface="Times New Roman"/>
                <a:ea typeface="+mn-lt"/>
                <a:cs typeface="+mn-lt"/>
              </a:rPr>
              <a:t>sạch</a:t>
            </a:r>
            <a:r>
              <a:rPr lang="en-US" sz="2200" b="1">
                <a:latin typeface="Times New Roman"/>
                <a:ea typeface="+mn-lt"/>
                <a:cs typeface="+mn-lt"/>
              </a:rPr>
              <a:t> </a:t>
            </a:r>
            <a:r>
              <a:rPr lang="en-US" sz="2200" b="1" err="1">
                <a:latin typeface="Times New Roman"/>
                <a:ea typeface="+mn-lt"/>
                <a:cs typeface="+mn-lt"/>
              </a:rPr>
              <a:t>dữ</a:t>
            </a:r>
            <a:r>
              <a:rPr lang="en-US" sz="2200" b="1">
                <a:latin typeface="Times New Roman"/>
                <a:ea typeface="+mn-lt"/>
                <a:cs typeface="+mn-lt"/>
              </a:rPr>
              <a:t> </a:t>
            </a:r>
            <a:r>
              <a:rPr lang="en-US" sz="2200" b="1" err="1">
                <a:latin typeface="Times New Roman"/>
                <a:ea typeface="+mn-lt"/>
                <a:cs typeface="+mn-lt"/>
              </a:rPr>
              <a:t>liệu</a:t>
            </a:r>
            <a:r>
              <a:rPr lang="en-US" sz="2200" b="1">
                <a:latin typeface="Times New Roman"/>
                <a:ea typeface="+mn-lt"/>
                <a:cs typeface="+mn-lt"/>
              </a:rPr>
              <a:t> </a:t>
            </a:r>
            <a:r>
              <a:rPr lang="en-US" sz="2200" b="1" err="1">
                <a:latin typeface="Times New Roman"/>
                <a:ea typeface="+mn-lt"/>
                <a:cs typeface="+mn-lt"/>
              </a:rPr>
              <a:t>từ</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tệp</a:t>
            </a:r>
            <a:r>
              <a:rPr lang="en-US" sz="2200" b="1">
                <a:latin typeface="Times New Roman"/>
                <a:ea typeface="+mn-lt"/>
                <a:cs typeface="+mn-lt"/>
              </a:rPr>
              <a:t> </a:t>
            </a:r>
            <a:r>
              <a:rPr lang="en-US" sz="2200" b="1" err="1">
                <a:latin typeface="Times New Roman"/>
                <a:ea typeface="+mn-lt"/>
                <a:cs typeface="+mn-lt"/>
              </a:rPr>
              <a:t>chứa</a:t>
            </a:r>
            <a:r>
              <a:rPr lang="en-US" sz="2200" b="1">
                <a:latin typeface="Times New Roman"/>
                <a:ea typeface="+mn-lt"/>
                <a:cs typeface="+mn-lt"/>
              </a:rPr>
              <a:t> </a:t>
            </a:r>
            <a:r>
              <a:rPr lang="en-US" sz="2200" b="1" err="1">
                <a:latin typeface="Times New Roman"/>
                <a:ea typeface="+mn-lt"/>
                <a:cs typeface="+mn-lt"/>
              </a:rPr>
              <a:t>tất</a:t>
            </a:r>
            <a:r>
              <a:rPr lang="en-US" sz="2200" b="1">
                <a:latin typeface="Times New Roman"/>
                <a:ea typeface="+mn-lt"/>
                <a:cs typeface="+mn-lt"/>
              </a:rPr>
              <a:t> </a:t>
            </a:r>
            <a:r>
              <a:rPr lang="en-US" sz="2200" b="1" err="1">
                <a:latin typeface="Times New Roman"/>
                <a:ea typeface="+mn-lt"/>
                <a:cs typeface="+mn-lt"/>
              </a:rPr>
              <a:t>cả</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quận</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Hoa </a:t>
            </a:r>
            <a:r>
              <a:rPr lang="en-US" sz="2200" b="1" err="1">
                <a:latin typeface="Times New Roman"/>
                <a:ea typeface="+mn-lt"/>
                <a:cs typeface="+mn-lt"/>
              </a:rPr>
              <a:t>Kỳ</a:t>
            </a:r>
            <a:r>
              <a:rPr lang="en-US" sz="2200" b="1">
                <a:latin typeface="Times New Roman"/>
                <a:ea typeface="+mn-lt"/>
                <a:cs typeface="+mn-lt"/>
              </a:rPr>
              <a:t>. </a:t>
            </a:r>
          </a:p>
          <a:p>
            <a:pPr algn="just"/>
            <a:r>
              <a:rPr lang="en-US" sz="2200" b="1">
                <a:latin typeface="Times New Roman"/>
                <a:ea typeface="+mn-lt"/>
                <a:cs typeface="+mn-lt"/>
              </a:rPr>
              <a:t>Trong </a:t>
            </a:r>
            <a:r>
              <a:rPr lang="en-US" sz="2200" b="1" err="1">
                <a:latin typeface="Times New Roman"/>
                <a:ea typeface="+mn-lt"/>
                <a:cs typeface="+mn-lt"/>
              </a:rPr>
              <a:t>trường</a:t>
            </a:r>
            <a:r>
              <a:rPr lang="en-US" sz="2200" b="1">
                <a:latin typeface="Times New Roman"/>
                <a:ea typeface="+mn-lt"/>
                <a:cs typeface="+mn-lt"/>
              </a:rPr>
              <a:t> </a:t>
            </a:r>
            <a:r>
              <a:rPr lang="en-US" sz="2200" b="1" err="1">
                <a:latin typeface="Times New Roman"/>
                <a:ea typeface="+mn-lt"/>
                <a:cs typeface="+mn-lt"/>
              </a:rPr>
              <a:t>hợp</a:t>
            </a:r>
            <a:r>
              <a:rPr lang="en-US" sz="2200" b="1">
                <a:latin typeface="Times New Roman"/>
                <a:ea typeface="+mn-lt"/>
                <a:cs typeface="+mn-lt"/>
              </a:rPr>
              <a:t> </a:t>
            </a:r>
            <a:r>
              <a:rPr lang="en-US" sz="2200" b="1" err="1">
                <a:latin typeface="Times New Roman"/>
                <a:ea typeface="+mn-lt"/>
                <a:cs typeface="+mn-lt"/>
              </a:rPr>
              <a:t>này</a:t>
            </a:r>
            <a:r>
              <a:rPr lang="en-US" sz="2200" b="1">
                <a:latin typeface="Times New Roman"/>
                <a:ea typeface="+mn-lt"/>
                <a:cs typeface="+mn-lt"/>
              </a:rPr>
              <a:t>, </a:t>
            </a:r>
            <a:r>
              <a:rPr lang="en-US" sz="2200" b="1" err="1">
                <a:latin typeface="Times New Roman"/>
                <a:ea typeface="+mn-lt"/>
                <a:cs typeface="+mn-lt"/>
              </a:rPr>
              <a:t>cần</a:t>
            </a:r>
            <a:r>
              <a:rPr lang="en-US" sz="2200" b="1">
                <a:latin typeface="Times New Roman"/>
                <a:ea typeface="+mn-lt"/>
                <a:cs typeface="+mn-lt"/>
              </a:rPr>
              <a:t> </a:t>
            </a:r>
            <a:r>
              <a:rPr lang="en-US" sz="2200" b="1" err="1">
                <a:latin typeface="Times New Roman"/>
                <a:ea typeface="+mn-lt"/>
                <a:cs typeface="+mn-lt"/>
              </a:rPr>
              <a:t>tạo</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mới</a:t>
            </a:r>
            <a:r>
              <a:rPr lang="en-US" sz="2200" b="1">
                <a:latin typeface="Times New Roman"/>
                <a:ea typeface="+mn-lt"/>
                <a:cs typeface="+mn-lt"/>
              </a:rPr>
              <a:t> </a:t>
            </a:r>
            <a:r>
              <a:rPr lang="en-US" sz="2200" b="1" err="1">
                <a:latin typeface="Times New Roman"/>
                <a:ea typeface="+mn-lt"/>
                <a:cs typeface="+mn-lt"/>
              </a:rPr>
              <a:t>để</a:t>
            </a:r>
            <a:r>
              <a:rPr lang="en-US" sz="2200" b="1">
                <a:latin typeface="Times New Roman"/>
                <a:ea typeface="+mn-lt"/>
                <a:cs typeface="+mn-lt"/>
              </a:rPr>
              <a:t> </a:t>
            </a:r>
            <a:r>
              <a:rPr lang="en-US" sz="2200" b="1" err="1">
                <a:latin typeface="Times New Roman"/>
                <a:ea typeface="+mn-lt"/>
                <a:cs typeface="+mn-lt"/>
              </a:rPr>
              <a:t>trích</a:t>
            </a:r>
            <a:r>
              <a:rPr lang="en-US" sz="2200" b="1">
                <a:latin typeface="Times New Roman"/>
                <a:ea typeface="+mn-lt"/>
                <a:cs typeface="+mn-lt"/>
              </a:rPr>
              <a:t> </a:t>
            </a:r>
            <a:r>
              <a:rPr lang="en-US" sz="2200" b="1" err="1">
                <a:latin typeface="Times New Roman"/>
                <a:ea typeface="+mn-lt"/>
                <a:cs typeface="+mn-lt"/>
              </a:rPr>
              <a:t>xuất</a:t>
            </a:r>
            <a:r>
              <a:rPr lang="en-US" sz="2200" b="1">
                <a:latin typeface="Times New Roman"/>
                <a:ea typeface="+mn-lt"/>
                <a:cs typeface="+mn-lt"/>
              </a:rPr>
              <a:t> </a:t>
            </a:r>
            <a:r>
              <a:rPr lang="en-US" sz="2200" b="1" err="1">
                <a:latin typeface="Times New Roman"/>
                <a:ea typeface="+mn-lt"/>
                <a:cs typeface="+mn-lt"/>
              </a:rPr>
              <a:t>tên</a:t>
            </a:r>
            <a:r>
              <a:rPr lang="en-US" sz="2200" b="1">
                <a:latin typeface="Times New Roman"/>
                <a:ea typeface="+mn-lt"/>
                <a:cs typeface="+mn-lt"/>
              </a:rPr>
              <a:t> </a:t>
            </a:r>
            <a:r>
              <a:rPr lang="en-US" sz="2200" b="1" err="1">
                <a:latin typeface="Times New Roman"/>
                <a:ea typeface="+mn-lt"/>
                <a:cs typeface="+mn-lt"/>
              </a:rPr>
              <a:t>tiểu</a:t>
            </a:r>
            <a:r>
              <a:rPr lang="en-US" sz="2200" b="1">
                <a:latin typeface="Times New Roman"/>
                <a:ea typeface="+mn-lt"/>
                <a:cs typeface="+mn-lt"/>
              </a:rPr>
              <a:t> bang (state) </a:t>
            </a:r>
            <a:r>
              <a:rPr lang="en-US" sz="2200" b="1" err="1">
                <a:latin typeface="Times New Roman"/>
                <a:ea typeface="+mn-lt"/>
                <a:cs typeface="+mn-lt"/>
              </a:rPr>
              <a:t>từ</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quận</a:t>
            </a:r>
            <a:r>
              <a:rPr lang="en-US" sz="2200" b="1">
                <a:latin typeface="Times New Roman"/>
                <a:ea typeface="+mn-lt"/>
                <a:cs typeface="+mn-lt"/>
              </a:rPr>
              <a:t> (county column) </a:t>
            </a:r>
            <a:r>
              <a:rPr lang="en-US" sz="2200" b="1" err="1">
                <a:latin typeface="Times New Roman"/>
                <a:ea typeface="+mn-lt"/>
                <a:cs typeface="+mn-lt"/>
              </a:rPr>
              <a:t>và</a:t>
            </a:r>
            <a:r>
              <a:rPr lang="en-US" sz="2200" b="1">
                <a:latin typeface="Times New Roman"/>
                <a:ea typeface="+mn-lt"/>
                <a:cs typeface="+mn-lt"/>
              </a:rPr>
              <a:t> </a:t>
            </a:r>
            <a:r>
              <a:rPr lang="en-US" sz="2200" b="1" err="1">
                <a:latin typeface="Times New Roman"/>
                <a:ea typeface="+mn-lt"/>
                <a:cs typeface="+mn-lt"/>
              </a:rPr>
              <a:t>đưa</a:t>
            </a:r>
            <a:r>
              <a:rPr lang="en-US" sz="2200" b="1">
                <a:latin typeface="Times New Roman"/>
                <a:ea typeface="+mn-lt"/>
                <a:cs typeface="+mn-lt"/>
              </a:rPr>
              <a:t> </a:t>
            </a:r>
            <a:r>
              <a:rPr lang="en-US" sz="2200" b="1" err="1">
                <a:latin typeface="Times New Roman"/>
                <a:ea typeface="+mn-lt"/>
                <a:cs typeface="+mn-lt"/>
              </a:rPr>
              <a:t>vào</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riêng</a:t>
            </a:r>
            <a:r>
              <a:rPr lang="en-US" sz="2200" b="1">
                <a:latin typeface="Times New Roman"/>
                <a:ea typeface="+mn-lt"/>
                <a:cs typeface="+mn-lt"/>
              </a:rPr>
              <a:t>.</a:t>
            </a:r>
            <a:endParaRPr lang="en-US" sz="2200" b="1">
              <a:latin typeface="Times New Roman"/>
              <a:cs typeface="Segoe UI"/>
            </a:endParaRPr>
          </a:p>
        </p:txBody>
      </p:sp>
      <p:sp>
        <p:nvSpPr>
          <p:cNvPr id="7" name="Flowchart: Process 6">
            <a:extLst>
              <a:ext uri="{FF2B5EF4-FFF2-40B4-BE49-F238E27FC236}">
                <a16:creationId xmlns:a16="http://schemas.microsoft.com/office/drawing/2014/main" id="{C11375D1-0134-422C-806F-7D130D980CC5}"/>
              </a:ext>
            </a:extLst>
          </p:cNvPr>
          <p:cNvSpPr/>
          <p:nvPr/>
        </p:nvSpPr>
        <p:spPr>
          <a:xfrm>
            <a:off x="185514" y="150922"/>
            <a:ext cx="2095773" cy="64286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1. Add conditional columns</a:t>
            </a:r>
          </a:p>
        </p:txBody>
      </p:sp>
    </p:spTree>
    <p:extLst>
      <p:ext uri="{BB962C8B-B14F-4D97-AF65-F5344CB8AC3E}">
        <p14:creationId xmlns:p14="http://schemas.microsoft.com/office/powerpoint/2010/main" val="357490080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solidFill>
                  <a:srgbClr val="FF0000"/>
                </a:solidFill>
              </a:rPr>
              <a:pPr/>
              <a:t>21</a:t>
            </a:fld>
            <a:endParaRPr lang="en-US">
              <a:solidFill>
                <a:srgbClr val="FF0000"/>
              </a:solidFill>
            </a:endParaRPr>
          </a:p>
        </p:txBody>
      </p:sp>
      <p:sp>
        <p:nvSpPr>
          <p:cNvPr id="7" name="Flowchart: Process 6">
            <a:extLst>
              <a:ext uri="{FF2B5EF4-FFF2-40B4-BE49-F238E27FC236}">
                <a16:creationId xmlns:a16="http://schemas.microsoft.com/office/drawing/2014/main" id="{B2435BCA-B25E-4573-C794-5966AC5CA2DF}"/>
              </a:ext>
            </a:extLst>
          </p:cNvPr>
          <p:cNvSpPr/>
          <p:nvPr/>
        </p:nvSpPr>
        <p:spPr>
          <a:xfrm>
            <a:off x="131075" y="1210650"/>
            <a:ext cx="2219277" cy="164690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Kết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nối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a:solidFill>
                  <a:srgbClr val="FF0000"/>
                </a:solidFill>
                <a:latin typeface="Times New Roman"/>
                <a:ea typeface="+mn-lt"/>
                <a:cs typeface="Times New Roman"/>
                <a:sym typeface="Wingdings" panose="05000000000000000000" pitchFamily="2" charset="2"/>
              </a:rPr>
              <a:t>file</a:t>
            </a:r>
            <a:r>
              <a:rPr lang="en-US">
                <a:solidFill>
                  <a:srgbClr val="FF0000"/>
                </a:solidFill>
                <a:latin typeface="Times New Roman"/>
                <a:ea typeface="+mn-lt"/>
                <a:cs typeface="Times New Roman"/>
              </a:rPr>
              <a:t> </a:t>
            </a:r>
            <a:r>
              <a:rPr lang="en-US">
                <a:solidFill>
                  <a:srgbClr val="FF0000"/>
                </a:solidFill>
                <a:latin typeface="Times New Roman"/>
                <a:cs typeface="Times New Roman"/>
              </a:rPr>
              <a:t>FIPS_CountyName.txt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sử</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kết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nối</a:t>
            </a:r>
            <a:r>
              <a:rPr lang="en-US">
                <a:solidFill>
                  <a:srgbClr val="FF0000"/>
                </a:solidFill>
                <a:latin typeface="Times New Roman"/>
                <a:ea typeface="+mn-lt"/>
                <a:cs typeface="Times New Roman"/>
              </a:rPr>
              <a:t> Text/CSV.</a:t>
            </a:r>
            <a:endParaRPr lang="en-US">
              <a:solidFill>
                <a:srgbClr val="FF0000"/>
              </a:solidFill>
              <a:latin typeface="Times New Roman"/>
              <a:cs typeface="Times New Roman"/>
            </a:endParaRPr>
          </a:p>
        </p:txBody>
      </p:sp>
      <p:sp>
        <p:nvSpPr>
          <p:cNvPr id="8" name="Flowchart: Process 7">
            <a:extLst>
              <a:ext uri="{FF2B5EF4-FFF2-40B4-BE49-F238E27FC236}">
                <a16:creationId xmlns:a16="http://schemas.microsoft.com/office/drawing/2014/main" id="{56D49EB4-1F0D-A23D-0C96-DDE2518E25A6}"/>
              </a:ext>
            </a:extLst>
          </p:cNvPr>
          <p:cNvSpPr/>
          <p:nvPr/>
        </p:nvSpPr>
        <p:spPr>
          <a:xfrm>
            <a:off x="3047217" y="1210650"/>
            <a:ext cx="4929947" cy="16469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Mở</a:t>
            </a:r>
            <a:r>
              <a:rPr lang="en-US">
                <a:solidFill>
                  <a:srgbClr val="FF0000"/>
                </a:solidFill>
                <a:latin typeface="Times New Roman"/>
                <a:ea typeface="+mn-lt"/>
                <a:cs typeface="Times New Roman"/>
              </a:rPr>
              <a:t> Power Query Editor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Transform Data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loại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của</a:t>
            </a:r>
            <a:r>
              <a:rPr lang="en-US">
                <a:solidFill>
                  <a:srgbClr val="FF0000"/>
                </a:solidFill>
                <a:latin typeface="Times New Roman"/>
                <a:ea typeface="+mn-lt"/>
                <a:cs typeface="Times New Roman"/>
              </a:rPr>
              <a:t> Column1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Text. Khi </a:t>
            </a:r>
            <a:r>
              <a:rPr lang="en-US" err="1">
                <a:solidFill>
                  <a:srgbClr val="FF0000"/>
                </a:solidFill>
                <a:latin typeface="Times New Roman"/>
                <a:ea typeface="+mn-lt"/>
                <a:cs typeface="Times New Roman"/>
              </a:rPr>
              <a:t>được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yêu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cầu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"Replace current"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thế</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loại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hiện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tại</a:t>
            </a:r>
            <a:r>
              <a:rPr lang="en-US">
                <a:solidFill>
                  <a:srgbClr val="FF0000"/>
                </a:solidFill>
                <a:latin typeface="Times New Roman"/>
                <a:ea typeface="+mn-lt"/>
                <a:cs typeface="Times New Roman"/>
              </a:rPr>
              <a:t>. </a:t>
            </a:r>
          </a:p>
          <a:p>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Xuất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hiện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nhiều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số</a:t>
            </a:r>
            <a:r>
              <a:rPr lang="en-US">
                <a:solidFill>
                  <a:srgbClr val="FF0000"/>
                </a:solidFill>
                <a:latin typeface="Times New Roman"/>
                <a:ea typeface="+mn-lt"/>
                <a:cs typeface="Times New Roman"/>
              </a:rPr>
              <a:t> 0 </a:t>
            </a:r>
            <a:r>
              <a:rPr lang="en-US" err="1">
                <a:solidFill>
                  <a:srgbClr val="FF0000"/>
                </a:solidFill>
                <a:latin typeface="Times New Roman"/>
                <a:ea typeface="+mn-lt"/>
                <a:cs typeface="Times New Roman"/>
              </a:rPr>
              <a:t>đứng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đầu</a:t>
            </a:r>
            <a:r>
              <a:rPr lang="en-US">
                <a:solidFill>
                  <a:srgbClr val="FF0000"/>
                </a:solidFill>
                <a:latin typeface="Times New Roman"/>
                <a:ea typeface="+mn-lt"/>
                <a:cs typeface="Times New Roman"/>
              </a:rPr>
              <a:t> (leading zeros) </a:t>
            </a:r>
            <a:r>
              <a:rPr lang="en-US" err="1">
                <a:solidFill>
                  <a:srgbClr val="FF0000"/>
                </a:solidFill>
                <a:latin typeface="Times New Roman"/>
                <a:ea typeface="+mn-lt"/>
                <a:cs typeface="Times New Roman"/>
              </a:rPr>
              <a:t>được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hiển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khi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loại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p>
        </p:txBody>
      </p:sp>
      <p:sp>
        <p:nvSpPr>
          <p:cNvPr id="9" name="Flowchart: Process 8">
            <a:extLst>
              <a:ext uri="{FF2B5EF4-FFF2-40B4-BE49-F238E27FC236}">
                <a16:creationId xmlns:a16="http://schemas.microsoft.com/office/drawing/2014/main" id="{D16CDA5F-66B2-1196-3AF5-63B8C3063FC6}"/>
              </a:ext>
            </a:extLst>
          </p:cNvPr>
          <p:cNvSpPr/>
          <p:nvPr/>
        </p:nvSpPr>
        <p:spPr>
          <a:xfrm>
            <a:off x="8794981" y="1210650"/>
            <a:ext cx="2958424" cy="164690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Lọc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ra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"UNITED STATES" </a:t>
            </a:r>
            <a:r>
              <a:rPr lang="en-US" err="1">
                <a:solidFill>
                  <a:srgbClr val="FF0000"/>
                </a:solidFill>
                <a:latin typeface="Times New Roman"/>
                <a:ea typeface="+mn-lt"/>
                <a:cs typeface="Times New Roman"/>
              </a:rPr>
              <a:t>khỏi</a:t>
            </a:r>
            <a:r>
              <a:rPr lang="en-US">
                <a:solidFill>
                  <a:srgbClr val="FF0000"/>
                </a:solidFill>
                <a:latin typeface="Times New Roman"/>
                <a:ea typeface="+mn-lt"/>
                <a:cs typeface="Times New Roman"/>
              </a:rPr>
              <a:t> Column2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mũi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cạnh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bỏ</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"UNITED STATES". Sau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OK.</a:t>
            </a:r>
          </a:p>
        </p:txBody>
      </p:sp>
      <p:sp>
        <p:nvSpPr>
          <p:cNvPr id="12" name="Arrow: Right 11">
            <a:extLst>
              <a:ext uri="{FF2B5EF4-FFF2-40B4-BE49-F238E27FC236}">
                <a16:creationId xmlns:a16="http://schemas.microsoft.com/office/drawing/2014/main" id="{E6810D87-408D-415E-671F-450068EF6D05}"/>
              </a:ext>
            </a:extLst>
          </p:cNvPr>
          <p:cNvSpPr/>
          <p:nvPr/>
        </p:nvSpPr>
        <p:spPr>
          <a:xfrm>
            <a:off x="2396539" y="1881478"/>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0A997F0-3271-BD4A-573C-943E16BCF26A}"/>
              </a:ext>
            </a:extLst>
          </p:cNvPr>
          <p:cNvSpPr/>
          <p:nvPr/>
        </p:nvSpPr>
        <p:spPr>
          <a:xfrm>
            <a:off x="8095922" y="1873663"/>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Arrow: Down 13">
            <a:extLst>
              <a:ext uri="{FF2B5EF4-FFF2-40B4-BE49-F238E27FC236}">
                <a16:creationId xmlns:a16="http://schemas.microsoft.com/office/drawing/2014/main" id="{E25D1B8E-8460-1EFF-D8E4-254A5EE11808}"/>
              </a:ext>
            </a:extLst>
          </p:cNvPr>
          <p:cNvSpPr/>
          <p:nvPr/>
        </p:nvSpPr>
        <p:spPr>
          <a:xfrm>
            <a:off x="10098901" y="2940239"/>
            <a:ext cx="362677" cy="589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Flowchart: Process 14">
            <a:extLst>
              <a:ext uri="{FF2B5EF4-FFF2-40B4-BE49-F238E27FC236}">
                <a16:creationId xmlns:a16="http://schemas.microsoft.com/office/drawing/2014/main" id="{522B86B4-6794-5F6D-A0DF-06360A9D0F2A}"/>
              </a:ext>
            </a:extLst>
          </p:cNvPr>
          <p:cNvSpPr/>
          <p:nvPr/>
        </p:nvSpPr>
        <p:spPr>
          <a:xfrm>
            <a:off x="8797446" y="3600181"/>
            <a:ext cx="2959172" cy="265569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Xóa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tiểu</a:t>
            </a:r>
            <a:r>
              <a:rPr lang="en-US">
                <a:solidFill>
                  <a:srgbClr val="FF0000"/>
                </a:solidFill>
                <a:latin typeface="Times New Roman"/>
                <a:ea typeface="+mn-lt"/>
                <a:cs typeface="Times New Roman"/>
              </a:rPr>
              <a:t> bang (State Abbreviation) </a:t>
            </a:r>
            <a:r>
              <a:rPr lang="en-US" err="1">
                <a:solidFill>
                  <a:srgbClr val="FF0000"/>
                </a:solidFill>
                <a:latin typeface="Times New Roman"/>
                <a:ea typeface="+mn-lt"/>
                <a:cs typeface="Times New Roman"/>
              </a:rPr>
              <a:t>khỏi</a:t>
            </a:r>
            <a:r>
              <a:rPr lang="en-US">
                <a:solidFill>
                  <a:srgbClr val="FF0000"/>
                </a:solidFill>
                <a:latin typeface="Times New Roman"/>
                <a:ea typeface="+mn-lt"/>
                <a:cs typeface="Times New Roman"/>
              </a:rPr>
              <a:t> Column2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phải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"Split Column" | "By Delimiter".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"Custom" </a:t>
            </a:r>
            <a:r>
              <a:rPr lang="en-US" err="1">
                <a:solidFill>
                  <a:srgbClr val="FF0000"/>
                </a:solidFill>
                <a:latin typeface="Times New Roman"/>
                <a:ea typeface="+mn-lt"/>
                <a:cs typeface="Times New Roman"/>
              </a:rPr>
              <a:t>cho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loại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phân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dấu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phẩy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khoảng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trắng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OK.</a:t>
            </a:r>
          </a:p>
        </p:txBody>
      </p:sp>
      <p:pic>
        <p:nvPicPr>
          <p:cNvPr id="17" name="Picture 16" descr="A screenshot of a computer&#10;&#10;Description automatically generated">
            <a:extLst>
              <a:ext uri="{FF2B5EF4-FFF2-40B4-BE49-F238E27FC236}">
                <a16:creationId xmlns:a16="http://schemas.microsoft.com/office/drawing/2014/main" id="{96DA159F-4B57-C52B-30BE-BD17D98C4698}"/>
              </a:ext>
            </a:extLst>
          </p:cNvPr>
          <p:cNvPicPr>
            <a:picLocks noChangeAspect="1"/>
          </p:cNvPicPr>
          <p:nvPr/>
        </p:nvPicPr>
        <p:blipFill>
          <a:blip r:embed="rId2"/>
          <a:stretch>
            <a:fillRect/>
          </a:stretch>
        </p:blipFill>
        <p:spPr>
          <a:xfrm>
            <a:off x="3042795" y="2940238"/>
            <a:ext cx="4334027" cy="3914927"/>
          </a:xfrm>
          <a:prstGeom prst="rect">
            <a:avLst/>
          </a:prstGeom>
        </p:spPr>
      </p:pic>
      <p:sp>
        <p:nvSpPr>
          <p:cNvPr id="18" name="Flowchart: Process 17">
            <a:extLst>
              <a:ext uri="{FF2B5EF4-FFF2-40B4-BE49-F238E27FC236}">
                <a16:creationId xmlns:a16="http://schemas.microsoft.com/office/drawing/2014/main" id="{74D6F069-951C-43AF-9CA2-2AC15E3D2809}"/>
              </a:ext>
            </a:extLst>
          </p:cNvPr>
          <p:cNvSpPr/>
          <p:nvPr/>
        </p:nvSpPr>
        <p:spPr>
          <a:xfrm>
            <a:off x="185514" y="150922"/>
            <a:ext cx="2095773" cy="64286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1. Add conditional columns</a:t>
            </a:r>
          </a:p>
        </p:txBody>
      </p:sp>
    </p:spTree>
    <p:extLst>
      <p:ext uri="{BB962C8B-B14F-4D97-AF65-F5344CB8AC3E}">
        <p14:creationId xmlns:p14="http://schemas.microsoft.com/office/powerpoint/2010/main" val="30495539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22</a:t>
            </a:fld>
            <a:endParaRPr lang="en-US"/>
          </a:p>
        </p:txBody>
      </p:sp>
      <p:sp>
        <p:nvSpPr>
          <p:cNvPr id="5" name="Flowchart: Process 4">
            <a:extLst>
              <a:ext uri="{FF2B5EF4-FFF2-40B4-BE49-F238E27FC236}">
                <a16:creationId xmlns:a16="http://schemas.microsoft.com/office/drawing/2014/main" id="{93C017F8-0696-7458-F599-A3DA34F7A9F2}"/>
              </a:ext>
            </a:extLst>
          </p:cNvPr>
          <p:cNvSpPr/>
          <p:nvPr/>
        </p:nvSpPr>
        <p:spPr>
          <a:xfrm>
            <a:off x="-1972" y="1174366"/>
            <a:ext cx="3115662" cy="14291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Column1, Column 2.1,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Column 2.2 </a:t>
            </a:r>
            <a:r>
              <a:rPr lang="en-US" err="1">
                <a:solidFill>
                  <a:srgbClr val="FF0000"/>
                </a:solidFill>
                <a:latin typeface="Times New Roman"/>
                <a:ea typeface="+mn-lt"/>
                <a:cs typeface="Times New Roman"/>
                <a:sym typeface="Wingdings" panose="05000000000000000000" pitchFamily="2" charset="2"/>
              </a:rPr>
              <a:t>thành</a:t>
            </a:r>
            <a:r>
              <a:rPr lang="en-US">
                <a:solidFill>
                  <a:srgbClr val="FF0000"/>
                </a:solidFill>
                <a:latin typeface="Times New Roman"/>
                <a:ea typeface="+mn-lt"/>
                <a:cs typeface="Times New Roman"/>
                <a:sym typeface="Wingdings" panose="05000000000000000000" pitchFamily="2" charset="2"/>
              </a:rPr>
              <a:t> </a:t>
            </a:r>
            <a:r>
              <a:rPr lang="en-US">
                <a:solidFill>
                  <a:srgbClr val="FF0000"/>
                </a:solidFill>
                <a:latin typeface="Times New Roman"/>
                <a:cs typeface="Times New Roman"/>
              </a:rPr>
              <a:t>County Code</a:t>
            </a:r>
            <a:r>
              <a:rPr lang="en-US">
                <a:solidFill>
                  <a:srgbClr val="FF0000"/>
                </a:solidFill>
                <a:latin typeface="Times New Roman"/>
                <a:ea typeface="+mn-lt"/>
                <a:cs typeface="Times New Roman"/>
              </a:rPr>
              <a:t>, </a:t>
            </a:r>
            <a:r>
              <a:rPr lang="en-US">
                <a:solidFill>
                  <a:srgbClr val="FF0000"/>
                </a:solidFill>
                <a:latin typeface="Times New Roman"/>
                <a:cs typeface="Times New Roman"/>
              </a:rPr>
              <a:t>County </a:t>
            </a:r>
            <a:r>
              <a:rPr lang="en-US">
                <a:solidFill>
                  <a:srgbClr val="FF0000"/>
                </a:solidFill>
                <a:latin typeface="Times New Roman"/>
                <a:ea typeface="+mn-lt"/>
                <a:cs typeface="Times New Roman"/>
              </a:rPr>
              <a:t>Name,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State Abbreviation </a:t>
            </a:r>
            <a:r>
              <a:rPr lang="en-US" err="1">
                <a:solidFill>
                  <a:srgbClr val="FF0000"/>
                </a:solidFill>
                <a:latin typeface="Times New Roman"/>
                <a:ea typeface="+mn-lt"/>
                <a:cs typeface="Times New Roman"/>
              </a:rPr>
              <a:t>tương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ứng</a:t>
            </a:r>
            <a:r>
              <a:rPr lang="en-US">
                <a:solidFill>
                  <a:srgbClr val="FF0000"/>
                </a:solidFill>
                <a:latin typeface="Times New Roman"/>
                <a:ea typeface="+mn-lt"/>
                <a:cs typeface="Times New Roman"/>
              </a:rPr>
              <a:t>.</a:t>
            </a:r>
          </a:p>
        </p:txBody>
      </p:sp>
      <p:sp>
        <p:nvSpPr>
          <p:cNvPr id="8" name="Arrow: Right 7">
            <a:extLst>
              <a:ext uri="{FF2B5EF4-FFF2-40B4-BE49-F238E27FC236}">
                <a16:creationId xmlns:a16="http://schemas.microsoft.com/office/drawing/2014/main" id="{217FE9BB-0EBF-3A36-C045-2C9CEF025480}"/>
              </a:ext>
            </a:extLst>
          </p:cNvPr>
          <p:cNvSpPr/>
          <p:nvPr/>
        </p:nvSpPr>
        <p:spPr>
          <a:xfrm>
            <a:off x="3158793" y="170103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Flowchart: Process 8">
            <a:extLst>
              <a:ext uri="{FF2B5EF4-FFF2-40B4-BE49-F238E27FC236}">
                <a16:creationId xmlns:a16="http://schemas.microsoft.com/office/drawing/2014/main" id="{AD15D04D-C4C8-8E79-3DA0-4A4BA73CC01F}"/>
              </a:ext>
            </a:extLst>
          </p:cNvPr>
          <p:cNvSpPr/>
          <p:nvPr/>
        </p:nvSpPr>
        <p:spPr>
          <a:xfrm>
            <a:off x="3747551" y="1174365"/>
            <a:ext cx="3115662" cy="14291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đầy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đủ</a:t>
            </a:r>
            <a:r>
              <a:rPr lang="en-US">
                <a:solidFill>
                  <a:srgbClr val="FF0000"/>
                </a:solidFill>
                <a:latin typeface="Times New Roman"/>
                <a:ea typeface="+mn-lt"/>
                <a:cs typeface="Times New Roman"/>
              </a:rPr>
              <a:t> của tiểu bang vào một cột riêng, hãy tạo một cột </a:t>
            </a:r>
            <a:r>
              <a:rPr lang="en-US">
                <a:solidFill>
                  <a:srgbClr val="FF0000"/>
                </a:solidFill>
                <a:latin typeface="Times New Roman"/>
                <a:ea typeface="+mn-lt"/>
                <a:cs typeface="Times New Roman"/>
                <a:sym typeface="Wingdings" panose="05000000000000000000" pitchFamily="2" charset="2"/>
              </a:rPr>
              <a:t>điều </a:t>
            </a:r>
            <a:r>
              <a:rPr lang="en-US">
                <a:solidFill>
                  <a:srgbClr val="FF0000"/>
                </a:solidFill>
                <a:latin typeface="Times New Roman"/>
                <a:ea typeface="+mn-lt"/>
                <a:cs typeface="Times New Roman"/>
              </a:rPr>
              <a:t>kiện mới. Vào tab "Add Column"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"Conditional Column".</a:t>
            </a:r>
          </a:p>
        </p:txBody>
      </p:sp>
      <p:sp>
        <p:nvSpPr>
          <p:cNvPr id="10" name="Flowchart: Process 9">
            <a:extLst>
              <a:ext uri="{FF2B5EF4-FFF2-40B4-BE49-F238E27FC236}">
                <a16:creationId xmlns:a16="http://schemas.microsoft.com/office/drawing/2014/main" id="{7579EF3B-ECE2-A207-52CC-1AE7FDB9CCB6}"/>
              </a:ext>
            </a:extLst>
          </p:cNvPr>
          <p:cNvSpPr/>
          <p:nvPr/>
        </p:nvSpPr>
        <p:spPr>
          <a:xfrm>
            <a:off x="7509170" y="1174364"/>
            <a:ext cx="4663851" cy="14291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sym typeface="Wingdings" panose="05000000000000000000" pitchFamily="2" charset="2"/>
              </a:rPr>
              <a:t>mới</a:t>
            </a:r>
            <a:r>
              <a:rPr lang="en-US">
                <a:solidFill>
                  <a:srgbClr val="FF0000"/>
                </a:solidFill>
                <a:latin typeface="Times New Roman"/>
                <a:ea typeface="+mn-lt"/>
                <a:cs typeface="Times New Roman"/>
                <a:sym typeface="Wingdings" panose="05000000000000000000" pitchFamily="2" charset="2"/>
              </a:rPr>
              <a:t> </a:t>
            </a:r>
            <a:r>
              <a:rPr lang="en-US" err="1">
                <a:solidFill>
                  <a:srgbClr val="FF0000"/>
                </a:solidFill>
                <a:latin typeface="Times New Roman"/>
                <a:ea typeface="+mn-lt"/>
                <a:cs typeface="Times New Roman"/>
                <a:sym typeface="Wingdings" panose="05000000000000000000" pitchFamily="2" charset="2"/>
              </a:rPr>
              <a:t>thành</a:t>
            </a:r>
            <a:r>
              <a:rPr lang="en-US">
                <a:solidFill>
                  <a:srgbClr val="FF0000"/>
                </a:solidFill>
                <a:latin typeface="Times New Roman"/>
                <a:ea typeface="+mn-lt"/>
                <a:cs typeface="Times New Roman"/>
                <a:sym typeface="Wingdings" panose="05000000000000000000" pitchFamily="2" charset="2"/>
              </a:rPr>
              <a:t> State Name </a:t>
            </a:r>
            <a:r>
              <a:rPr lang="en-US" err="1">
                <a:solidFill>
                  <a:srgbClr val="FF0000"/>
                </a:solidFill>
                <a:latin typeface="Times New Roman"/>
                <a:ea typeface="+mn-lt"/>
                <a:cs typeface="Times New Roman"/>
                <a:sym typeface="Wingdings" panose="05000000000000000000" pitchFamily="2" charset="2"/>
              </a:rPr>
              <a:t>và</a:t>
            </a:r>
            <a:r>
              <a:rPr lang="en-US">
                <a:solidFill>
                  <a:srgbClr val="FF0000"/>
                </a:solidFill>
                <a:latin typeface="Times New Roman"/>
                <a:ea typeface="+mn-lt"/>
                <a:cs typeface="Times New Roman"/>
                <a:sym typeface="Wingdings" panose="05000000000000000000" pitchFamily="2" charset="2"/>
              </a:rPr>
              <a:t> </a:t>
            </a:r>
            <a:r>
              <a:rPr lang="en-US" err="1">
                <a:solidFill>
                  <a:srgbClr val="FF0000"/>
                </a:solidFill>
                <a:latin typeface="Times New Roman"/>
                <a:ea typeface="+mn-lt"/>
                <a:cs typeface="Times New Roman"/>
                <a:sym typeface="Wingdings" panose="05000000000000000000" pitchFamily="2" charset="2"/>
              </a:rPr>
              <a:t>thiết</a:t>
            </a:r>
            <a:r>
              <a:rPr lang="en-US">
                <a:solidFill>
                  <a:srgbClr val="FF0000"/>
                </a:solidFill>
                <a:latin typeface="Times New Roman"/>
                <a:ea typeface="+mn-lt"/>
                <a:cs typeface="Times New Roman"/>
                <a:sym typeface="Wingdings" panose="05000000000000000000" pitchFamily="2" charset="2"/>
              </a:rPr>
              <a:t> </a:t>
            </a:r>
            <a:r>
              <a:rPr lang="en-US" err="1">
                <a:solidFill>
                  <a:srgbClr val="FF0000"/>
                </a:solidFill>
                <a:latin typeface="Times New Roman"/>
                <a:ea typeface="+mn-lt"/>
                <a:cs typeface="Times New Roman"/>
                <a:sym typeface="Wingdings" panose="05000000000000000000" pitchFamily="2" charset="2"/>
              </a:rPr>
              <a:t>lập</a:t>
            </a:r>
            <a:r>
              <a:rPr lang="en-US">
                <a:solidFill>
                  <a:srgbClr val="FF0000"/>
                </a:solidFill>
                <a:latin typeface="Times New Roman"/>
                <a:ea typeface="+mn-lt"/>
                <a:cs typeface="Times New Roman"/>
                <a:sym typeface="Wingdings" panose="05000000000000000000" pitchFamily="2" charset="2"/>
              </a:rPr>
              <a:t> </a:t>
            </a:r>
            <a:r>
              <a:rPr lang="en-US" err="1">
                <a:solidFill>
                  <a:srgbClr val="FF0000"/>
                </a:solidFill>
                <a:latin typeface="Times New Roman"/>
                <a:ea typeface="+mn-lt"/>
                <a:cs typeface="Times New Roman"/>
                <a:sym typeface="Wingdings" panose="05000000000000000000" pitchFamily="2" charset="2"/>
              </a:rPr>
              <a:t>điều</a:t>
            </a:r>
            <a:r>
              <a:rPr lang="en-US">
                <a:solidFill>
                  <a:srgbClr val="FF0000"/>
                </a:solidFill>
                <a:latin typeface="Times New Roman"/>
                <a:ea typeface="+mn-lt"/>
                <a:cs typeface="Times New Roman"/>
                <a:sym typeface="Wingdings" panose="05000000000000000000" pitchFamily="2" charset="2"/>
              </a:rPr>
              <a:t> </a:t>
            </a:r>
            <a:r>
              <a:rPr lang="en-US" err="1">
                <a:solidFill>
                  <a:srgbClr val="FF0000"/>
                </a:solidFill>
                <a:latin typeface="Times New Roman"/>
                <a:ea typeface="+mn-lt"/>
                <a:cs typeface="Times New Roman"/>
              </a:rPr>
              <a:t>kiện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Nếu</a:t>
            </a:r>
            <a:r>
              <a:rPr lang="en-US">
                <a:solidFill>
                  <a:srgbClr val="FF0000"/>
                </a:solidFill>
                <a:latin typeface="Times New Roman"/>
                <a:ea typeface="+mn-lt"/>
                <a:cs typeface="Times New Roman"/>
              </a:rPr>
              <a:t> State Abbreviation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null, </a:t>
            </a:r>
            <a:r>
              <a:rPr lang="en-US" err="1">
                <a:solidFill>
                  <a:srgbClr val="FF0000"/>
                </a:solidFill>
                <a:latin typeface="Times New Roman"/>
                <a:ea typeface="+mn-lt"/>
                <a:cs typeface="Times New Roman"/>
              </a:rPr>
              <a:t>thì</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từ</a:t>
            </a:r>
            <a:r>
              <a:rPr lang="en-US">
                <a:solidFill>
                  <a:srgbClr val="FF0000"/>
                </a:solidFill>
                <a:latin typeface="Times New Roman"/>
                <a:ea typeface="+mn-lt"/>
                <a:cs typeface="Times New Roman"/>
              </a:rPr>
              <a:t> County Name, </a:t>
            </a:r>
            <a:r>
              <a:rPr lang="en-US" err="1">
                <a:solidFill>
                  <a:srgbClr val="FF0000"/>
                </a:solidFill>
                <a:latin typeface="Times New Roman"/>
                <a:ea typeface="+mn-lt"/>
                <a:cs typeface="Times New Roman"/>
              </a:rPr>
              <a:t>nếu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không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thì</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về</a:t>
            </a:r>
            <a:r>
              <a:rPr lang="en-US">
                <a:solidFill>
                  <a:srgbClr val="FF0000"/>
                </a:solidFill>
                <a:latin typeface="Times New Roman"/>
                <a:ea typeface="+mn-lt"/>
                <a:cs typeface="Times New Roman"/>
              </a:rPr>
              <a:t> null.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biểu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tượng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thuộc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tính</a:t>
            </a:r>
            <a:r>
              <a:rPr lang="en-US">
                <a:solidFill>
                  <a:srgbClr val="FF0000"/>
                </a:solidFill>
                <a:latin typeface="Times New Roman"/>
                <a:ea typeface="+mn-lt"/>
                <a:cs typeface="Times New Roman"/>
              </a:rPr>
              <a:t> Output,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cần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OK.</a:t>
            </a:r>
            <a:endParaRPr lang="en-US">
              <a:solidFill>
                <a:srgbClr val="FF0000"/>
              </a:solidFill>
              <a:latin typeface="Times New Roman"/>
              <a:cs typeface="Times New Roman"/>
            </a:endParaRPr>
          </a:p>
        </p:txBody>
      </p:sp>
      <p:sp>
        <p:nvSpPr>
          <p:cNvPr id="11" name="Arrow: Right 10">
            <a:extLst>
              <a:ext uri="{FF2B5EF4-FFF2-40B4-BE49-F238E27FC236}">
                <a16:creationId xmlns:a16="http://schemas.microsoft.com/office/drawing/2014/main" id="{5033563B-9183-2FD9-FED5-C115DA3F44B2}"/>
              </a:ext>
            </a:extLst>
          </p:cNvPr>
          <p:cNvSpPr/>
          <p:nvPr/>
        </p:nvSpPr>
        <p:spPr>
          <a:xfrm>
            <a:off x="6920411" y="170103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2" name="Picture 11" descr="A screenshot of a computer&#10;&#10;Description automatically generated">
            <a:extLst>
              <a:ext uri="{FF2B5EF4-FFF2-40B4-BE49-F238E27FC236}">
                <a16:creationId xmlns:a16="http://schemas.microsoft.com/office/drawing/2014/main" id="{C949F152-F669-E6D7-732B-6CF9887CD816}"/>
              </a:ext>
            </a:extLst>
          </p:cNvPr>
          <p:cNvPicPr>
            <a:picLocks noChangeAspect="1"/>
          </p:cNvPicPr>
          <p:nvPr/>
        </p:nvPicPr>
        <p:blipFill>
          <a:blip r:embed="rId2"/>
          <a:stretch>
            <a:fillRect/>
          </a:stretch>
        </p:blipFill>
        <p:spPr>
          <a:xfrm>
            <a:off x="2609548" y="2997200"/>
            <a:ext cx="7239000" cy="3318933"/>
          </a:xfrm>
          <a:prstGeom prst="rect">
            <a:avLst/>
          </a:prstGeom>
        </p:spPr>
      </p:pic>
      <p:sp>
        <p:nvSpPr>
          <p:cNvPr id="14" name="Flowchart: Process 13">
            <a:extLst>
              <a:ext uri="{FF2B5EF4-FFF2-40B4-BE49-F238E27FC236}">
                <a16:creationId xmlns:a16="http://schemas.microsoft.com/office/drawing/2014/main" id="{B38D5FB4-F41A-4300-B60F-CF8E330890E9}"/>
              </a:ext>
            </a:extLst>
          </p:cNvPr>
          <p:cNvSpPr/>
          <p:nvPr/>
        </p:nvSpPr>
        <p:spPr>
          <a:xfrm>
            <a:off x="185514" y="150922"/>
            <a:ext cx="2095773" cy="64286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1. Add conditional columns</a:t>
            </a:r>
          </a:p>
        </p:txBody>
      </p:sp>
    </p:spTree>
    <p:extLst>
      <p:ext uri="{BB962C8B-B14F-4D97-AF65-F5344CB8AC3E}">
        <p14:creationId xmlns:p14="http://schemas.microsoft.com/office/powerpoint/2010/main" val="16718299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23</a:t>
            </a:fld>
            <a:endParaRPr lang="en-US"/>
          </a:p>
        </p:txBody>
      </p:sp>
      <p:sp>
        <p:nvSpPr>
          <p:cNvPr id="5" name="TextBox 4">
            <a:extLst>
              <a:ext uri="{FF2B5EF4-FFF2-40B4-BE49-F238E27FC236}">
                <a16:creationId xmlns:a16="http://schemas.microsoft.com/office/drawing/2014/main" id="{69E1F788-1A7E-3344-17FE-8BAEFE45D0C4}"/>
              </a:ext>
            </a:extLst>
          </p:cNvPr>
          <p:cNvSpPr txBox="1"/>
          <p:nvPr/>
        </p:nvSpPr>
        <p:spPr>
          <a:xfrm>
            <a:off x="1272416" y="1111981"/>
            <a:ext cx="93177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err="1">
                <a:solidFill>
                  <a:srgbClr val="FF0000"/>
                </a:solidFill>
                <a:latin typeface="Times New Roman"/>
                <a:ea typeface="+mn-lt"/>
                <a:cs typeface="+mn-lt"/>
              </a:rPr>
              <a:t>Kết</a:t>
            </a:r>
            <a:r>
              <a:rPr lang="en-US" sz="2000" b="1">
                <a:solidFill>
                  <a:srgbClr val="FF0000"/>
                </a:solidFill>
                <a:latin typeface="Times New Roman"/>
                <a:ea typeface="+mn-lt"/>
                <a:cs typeface="+mn-lt"/>
              </a:rPr>
              <a:t> </a:t>
            </a:r>
            <a:r>
              <a:rPr lang="en-US" sz="2000" b="1" err="1">
                <a:solidFill>
                  <a:srgbClr val="FF0000"/>
                </a:solidFill>
                <a:latin typeface="Times New Roman"/>
                <a:ea typeface="+mn-lt"/>
                <a:cs typeface="+mn-lt"/>
              </a:rPr>
              <a:t>quả</a:t>
            </a:r>
            <a:r>
              <a:rPr lang="en-US" sz="2000" b="1">
                <a:solidFill>
                  <a:srgbClr val="FF0000"/>
                </a:solidFill>
                <a:latin typeface="Times New Roman"/>
                <a:ea typeface="+mn-lt"/>
                <a:cs typeface="+mn-lt"/>
              </a:rPr>
              <a:t>:</a:t>
            </a:r>
            <a:r>
              <a:rPr lang="en-US" sz="2000" b="1">
                <a:latin typeface="Times New Roman"/>
                <a:ea typeface="+mn-lt"/>
                <a:cs typeface="+mn-lt"/>
              </a:rPr>
              <a:t> </a:t>
            </a:r>
            <a:r>
              <a:rPr lang="en-US" sz="2000" b="1" err="1">
                <a:latin typeface="Times New Roman"/>
                <a:ea typeface="+mn-lt"/>
                <a:cs typeface="+mn-lt"/>
              </a:rPr>
              <a:t>Một</a:t>
            </a:r>
            <a:r>
              <a:rPr lang="en-US" sz="2000" b="1">
                <a:latin typeface="Times New Roman"/>
                <a:ea typeface="+mn-lt"/>
                <a:cs typeface="+mn-lt"/>
              </a:rPr>
              <a:t> </a:t>
            </a:r>
            <a:r>
              <a:rPr lang="en-US" sz="2000" b="1" err="1">
                <a:latin typeface="Times New Roman"/>
                <a:ea typeface="+mn-lt"/>
                <a:cs typeface="+mn-lt"/>
              </a:rPr>
              <a:t>cột</a:t>
            </a:r>
            <a:r>
              <a:rPr lang="en-US" sz="2000" b="1">
                <a:latin typeface="Times New Roman"/>
                <a:ea typeface="+mn-lt"/>
                <a:cs typeface="+mn-lt"/>
              </a:rPr>
              <a:t> </a:t>
            </a:r>
            <a:r>
              <a:rPr lang="en-US" sz="2000" b="1" err="1">
                <a:latin typeface="Times New Roman"/>
                <a:ea typeface="+mn-lt"/>
                <a:cs typeface="+mn-lt"/>
              </a:rPr>
              <a:t>mới</a:t>
            </a:r>
            <a:r>
              <a:rPr lang="en-US" sz="2000" b="1">
                <a:latin typeface="Times New Roman"/>
                <a:ea typeface="+mn-lt"/>
                <a:cs typeface="+mn-lt"/>
              </a:rPr>
              <a:t> </a:t>
            </a:r>
            <a:r>
              <a:rPr lang="en-US" sz="2000" b="1" err="1">
                <a:latin typeface="Times New Roman"/>
                <a:ea typeface="+mn-lt"/>
                <a:cs typeface="+mn-lt"/>
              </a:rPr>
              <a:t>gọi</a:t>
            </a:r>
            <a:r>
              <a:rPr lang="en-US" sz="2000" b="1">
                <a:latin typeface="Times New Roman"/>
                <a:ea typeface="+mn-lt"/>
                <a:cs typeface="+mn-lt"/>
              </a:rPr>
              <a:t> </a:t>
            </a:r>
            <a:r>
              <a:rPr lang="en-US" sz="2000" b="1" err="1">
                <a:latin typeface="Times New Roman"/>
                <a:ea typeface="+mn-lt"/>
                <a:cs typeface="+mn-lt"/>
              </a:rPr>
              <a:t>là</a:t>
            </a:r>
            <a:r>
              <a:rPr lang="en-US" sz="2000" b="1">
                <a:latin typeface="Times New Roman"/>
                <a:ea typeface="+mn-lt"/>
                <a:cs typeface="+mn-lt"/>
              </a:rPr>
              <a:t> </a:t>
            </a:r>
            <a:r>
              <a:rPr lang="en-US" sz="2000" b="1">
                <a:latin typeface="Times New Roman"/>
                <a:cs typeface="Times New Roman"/>
              </a:rPr>
              <a:t>State Name</a:t>
            </a:r>
            <a:r>
              <a:rPr lang="en-US" sz="2000" b="1">
                <a:latin typeface="Times New Roman"/>
                <a:ea typeface="+mn-lt"/>
                <a:cs typeface="+mn-lt"/>
              </a:rPr>
              <a:t> </a:t>
            </a:r>
            <a:r>
              <a:rPr lang="en-US" sz="2000" b="1" err="1">
                <a:latin typeface="Times New Roman"/>
                <a:ea typeface="+mn-lt"/>
                <a:cs typeface="+mn-lt"/>
              </a:rPr>
              <a:t>sẽ</a:t>
            </a:r>
            <a:r>
              <a:rPr lang="en-US" sz="2000" b="1">
                <a:latin typeface="Times New Roman"/>
                <a:ea typeface="+mn-lt"/>
                <a:cs typeface="+mn-lt"/>
              </a:rPr>
              <a:t> </a:t>
            </a:r>
            <a:r>
              <a:rPr lang="en-US" sz="2000" b="1" err="1">
                <a:latin typeface="Times New Roman"/>
                <a:ea typeface="+mn-lt"/>
                <a:cs typeface="+mn-lt"/>
              </a:rPr>
              <a:t>xuất</a:t>
            </a:r>
            <a:r>
              <a:rPr lang="en-US" sz="2000" b="1">
                <a:latin typeface="Times New Roman"/>
                <a:ea typeface="+mn-lt"/>
                <a:cs typeface="+mn-lt"/>
              </a:rPr>
              <a:t> </a:t>
            </a:r>
            <a:r>
              <a:rPr lang="en-US" sz="2000" b="1" err="1">
                <a:latin typeface="Times New Roman"/>
                <a:ea typeface="+mn-lt"/>
                <a:cs typeface="+mn-lt"/>
              </a:rPr>
              <a:t>hiện</a:t>
            </a:r>
            <a:r>
              <a:rPr lang="en-US" sz="2000" b="1">
                <a:latin typeface="Times New Roman"/>
                <a:ea typeface="+mn-lt"/>
                <a:cs typeface="+mn-lt"/>
              </a:rPr>
              <a:t>, </a:t>
            </a:r>
            <a:r>
              <a:rPr lang="en-US" sz="2000" b="1" err="1">
                <a:latin typeface="Times New Roman"/>
                <a:ea typeface="+mn-lt"/>
                <a:cs typeface="+mn-lt"/>
              </a:rPr>
              <a:t>chỉ</a:t>
            </a:r>
            <a:r>
              <a:rPr lang="en-US" sz="2000" b="1">
                <a:latin typeface="Times New Roman"/>
                <a:ea typeface="+mn-lt"/>
                <a:cs typeface="+mn-lt"/>
              </a:rPr>
              <a:t> </a:t>
            </a:r>
            <a:r>
              <a:rPr lang="en-US" sz="2000" b="1" err="1">
                <a:latin typeface="Times New Roman"/>
                <a:ea typeface="+mn-lt"/>
                <a:cs typeface="+mn-lt"/>
              </a:rPr>
              <a:t>hiển</a:t>
            </a:r>
            <a:r>
              <a:rPr lang="en-US" sz="2000" b="1">
                <a:latin typeface="Times New Roman"/>
                <a:ea typeface="+mn-lt"/>
                <a:cs typeface="+mn-lt"/>
              </a:rPr>
              <a:t> </a:t>
            </a:r>
            <a:r>
              <a:rPr lang="en-US" sz="2000" b="1" err="1">
                <a:latin typeface="Times New Roman"/>
                <a:ea typeface="+mn-lt"/>
                <a:cs typeface="+mn-lt"/>
              </a:rPr>
              <a:t>thị</a:t>
            </a:r>
            <a:r>
              <a:rPr lang="en-US" sz="2000" b="1">
                <a:latin typeface="Times New Roman"/>
                <a:ea typeface="+mn-lt"/>
                <a:cs typeface="+mn-lt"/>
              </a:rPr>
              <a:t> </a:t>
            </a:r>
            <a:r>
              <a:rPr lang="en-US" sz="2000" b="1" err="1">
                <a:latin typeface="Times New Roman"/>
                <a:ea typeface="+mn-lt"/>
                <a:cs typeface="+mn-lt"/>
              </a:rPr>
              <a:t>tên</a:t>
            </a:r>
            <a:r>
              <a:rPr lang="en-US" sz="2000" b="1">
                <a:latin typeface="Times New Roman"/>
                <a:ea typeface="+mn-lt"/>
                <a:cs typeface="+mn-lt"/>
              </a:rPr>
              <a:t> </a:t>
            </a:r>
            <a:r>
              <a:rPr lang="en-US" sz="2000" b="1" err="1">
                <a:latin typeface="Times New Roman"/>
                <a:ea typeface="+mn-lt"/>
                <a:cs typeface="+mn-lt"/>
              </a:rPr>
              <a:t>tiểu</a:t>
            </a:r>
            <a:r>
              <a:rPr lang="en-US" sz="2000" b="1">
                <a:latin typeface="Times New Roman"/>
                <a:ea typeface="+mn-lt"/>
                <a:cs typeface="+mn-lt"/>
              </a:rPr>
              <a:t> bang </a:t>
            </a:r>
            <a:r>
              <a:rPr lang="en-US" sz="2000" b="1" err="1">
                <a:latin typeface="Times New Roman"/>
                <a:ea typeface="+mn-lt"/>
                <a:cs typeface="+mn-lt"/>
              </a:rPr>
              <a:t>đầy</a:t>
            </a:r>
            <a:r>
              <a:rPr lang="en-US" sz="2000" b="1">
                <a:latin typeface="Times New Roman"/>
                <a:ea typeface="+mn-lt"/>
                <a:cs typeface="+mn-lt"/>
              </a:rPr>
              <a:t> </a:t>
            </a:r>
            <a:r>
              <a:rPr lang="en-US" sz="2000" b="1" err="1">
                <a:latin typeface="Times New Roman"/>
                <a:ea typeface="+mn-lt"/>
                <a:cs typeface="+mn-lt"/>
              </a:rPr>
              <a:t>đủ</a:t>
            </a:r>
            <a:r>
              <a:rPr lang="en-US" sz="2000" b="1">
                <a:latin typeface="Times New Roman"/>
                <a:ea typeface="+mn-lt"/>
                <a:cs typeface="+mn-lt"/>
              </a:rPr>
              <a:t> ở </a:t>
            </a:r>
            <a:r>
              <a:rPr lang="en-US" sz="2000" b="1" err="1">
                <a:latin typeface="Times New Roman"/>
                <a:ea typeface="+mn-lt"/>
                <a:cs typeface="+mn-lt"/>
              </a:rPr>
              <a:t>các</a:t>
            </a:r>
            <a:r>
              <a:rPr lang="en-US" sz="2000" b="1">
                <a:latin typeface="Times New Roman"/>
                <a:ea typeface="+mn-lt"/>
                <a:cs typeface="+mn-lt"/>
              </a:rPr>
              <a:t> </a:t>
            </a:r>
            <a:r>
              <a:rPr lang="en-US" sz="2000" b="1" err="1">
                <a:latin typeface="Times New Roman"/>
                <a:ea typeface="+mn-lt"/>
                <a:cs typeface="+mn-lt"/>
              </a:rPr>
              <a:t>hàng</a:t>
            </a:r>
            <a:r>
              <a:rPr lang="en-US" sz="2000" b="1">
                <a:latin typeface="Times New Roman"/>
                <a:ea typeface="+mn-lt"/>
                <a:cs typeface="+mn-lt"/>
              </a:rPr>
              <a:t> </a:t>
            </a:r>
            <a:r>
              <a:rPr lang="en-US" sz="2000" b="1" err="1">
                <a:latin typeface="Times New Roman"/>
                <a:ea typeface="+mn-lt"/>
                <a:cs typeface="+mn-lt"/>
              </a:rPr>
              <a:t>mà</a:t>
            </a:r>
            <a:r>
              <a:rPr lang="en-US" sz="2000" b="1">
                <a:latin typeface="Times New Roman"/>
                <a:ea typeface="+mn-lt"/>
                <a:cs typeface="+mn-lt"/>
              </a:rPr>
              <a:t> </a:t>
            </a:r>
            <a:r>
              <a:rPr lang="en-US" sz="2000" b="1">
                <a:latin typeface="Times New Roman"/>
                <a:cs typeface="Times New Roman"/>
              </a:rPr>
              <a:t>State Abbreviation</a:t>
            </a:r>
            <a:r>
              <a:rPr lang="en-US" sz="2000" b="1">
                <a:latin typeface="Times New Roman"/>
                <a:ea typeface="+mn-lt"/>
                <a:cs typeface="+mn-lt"/>
              </a:rPr>
              <a:t> </a:t>
            </a:r>
            <a:r>
              <a:rPr lang="en-US" sz="2000" b="1" err="1">
                <a:latin typeface="Times New Roman"/>
                <a:ea typeface="+mn-lt"/>
                <a:cs typeface="+mn-lt"/>
              </a:rPr>
              <a:t>là</a:t>
            </a:r>
            <a:r>
              <a:rPr lang="en-US" sz="2000" b="1">
                <a:latin typeface="Times New Roman"/>
                <a:ea typeface="+mn-lt"/>
                <a:cs typeface="+mn-lt"/>
              </a:rPr>
              <a:t> null. </a:t>
            </a:r>
            <a:r>
              <a:rPr lang="en-US" sz="2000" b="1" err="1">
                <a:latin typeface="Times New Roman"/>
                <a:ea typeface="+mn-lt"/>
                <a:cs typeface="+mn-lt"/>
              </a:rPr>
              <a:t>Đây</a:t>
            </a:r>
            <a:r>
              <a:rPr lang="en-US" sz="2000" b="1">
                <a:latin typeface="Times New Roman"/>
                <a:ea typeface="+mn-lt"/>
                <a:cs typeface="+mn-lt"/>
              </a:rPr>
              <a:t> </a:t>
            </a:r>
            <a:r>
              <a:rPr lang="en-US" sz="2000" b="1" err="1">
                <a:latin typeface="Times New Roman"/>
                <a:ea typeface="+mn-lt"/>
                <a:cs typeface="+mn-lt"/>
              </a:rPr>
              <a:t>là</a:t>
            </a:r>
            <a:r>
              <a:rPr lang="en-US" sz="2000" b="1">
                <a:latin typeface="Times New Roman"/>
                <a:ea typeface="+mn-lt"/>
                <a:cs typeface="+mn-lt"/>
              </a:rPr>
              <a:t> </a:t>
            </a:r>
            <a:r>
              <a:rPr lang="en-US" sz="2000" b="1" err="1">
                <a:latin typeface="Times New Roman"/>
                <a:ea typeface="+mn-lt"/>
                <a:cs typeface="+mn-lt"/>
              </a:rPr>
              <a:t>bước</a:t>
            </a:r>
            <a:r>
              <a:rPr lang="en-US" sz="2000" b="1">
                <a:latin typeface="Times New Roman"/>
                <a:ea typeface="+mn-lt"/>
                <a:cs typeface="+mn-lt"/>
              </a:rPr>
              <a:t> </a:t>
            </a:r>
            <a:r>
              <a:rPr lang="en-US" sz="2000" b="1" err="1">
                <a:latin typeface="Times New Roman"/>
                <a:ea typeface="+mn-lt"/>
                <a:cs typeface="+mn-lt"/>
              </a:rPr>
              <a:t>đầu</a:t>
            </a:r>
            <a:r>
              <a:rPr lang="en-US" sz="2000" b="1">
                <a:latin typeface="Times New Roman"/>
                <a:ea typeface="+mn-lt"/>
                <a:cs typeface="+mn-lt"/>
              </a:rPr>
              <a:t> </a:t>
            </a:r>
            <a:r>
              <a:rPr lang="en-US" sz="2000" b="1" err="1">
                <a:latin typeface="Times New Roman"/>
                <a:ea typeface="+mn-lt"/>
                <a:cs typeface="+mn-lt"/>
              </a:rPr>
              <a:t>để</a:t>
            </a:r>
            <a:r>
              <a:rPr lang="en-US" sz="2000" b="1">
                <a:latin typeface="Times New Roman"/>
                <a:ea typeface="+mn-lt"/>
                <a:cs typeface="+mn-lt"/>
              </a:rPr>
              <a:t> </a:t>
            </a:r>
            <a:r>
              <a:rPr lang="en-US" sz="2000" b="1" err="1">
                <a:latin typeface="Times New Roman"/>
                <a:ea typeface="+mn-lt"/>
                <a:cs typeface="+mn-lt"/>
              </a:rPr>
              <a:t>hoàn</a:t>
            </a:r>
            <a:r>
              <a:rPr lang="en-US" sz="2000" b="1">
                <a:latin typeface="Times New Roman"/>
                <a:ea typeface="+mn-lt"/>
                <a:cs typeface="+mn-lt"/>
              </a:rPr>
              <a:t> </a:t>
            </a:r>
            <a:r>
              <a:rPr lang="en-US" sz="2000" b="1" err="1">
                <a:latin typeface="Times New Roman"/>
                <a:ea typeface="+mn-lt"/>
                <a:cs typeface="+mn-lt"/>
              </a:rPr>
              <a:t>thiện</a:t>
            </a:r>
            <a:r>
              <a:rPr lang="en-US" sz="2000" b="1">
                <a:latin typeface="Times New Roman"/>
                <a:ea typeface="+mn-lt"/>
                <a:cs typeface="+mn-lt"/>
              </a:rPr>
              <a:t> </a:t>
            </a:r>
            <a:r>
              <a:rPr lang="en-US" sz="2000" b="1" err="1">
                <a:latin typeface="Times New Roman"/>
                <a:ea typeface="+mn-lt"/>
                <a:cs typeface="+mn-lt"/>
              </a:rPr>
              <a:t>quá</a:t>
            </a:r>
            <a:r>
              <a:rPr lang="en-US" sz="2000" b="1">
                <a:latin typeface="Times New Roman"/>
                <a:ea typeface="+mn-lt"/>
                <a:cs typeface="+mn-lt"/>
              </a:rPr>
              <a:t> </a:t>
            </a:r>
            <a:r>
              <a:rPr lang="en-US" sz="2000" b="1" err="1">
                <a:latin typeface="Times New Roman"/>
                <a:ea typeface="+mn-lt"/>
                <a:cs typeface="+mn-lt"/>
              </a:rPr>
              <a:t>trình</a:t>
            </a:r>
            <a:r>
              <a:rPr lang="en-US" sz="2000" b="1">
                <a:latin typeface="Times New Roman"/>
                <a:ea typeface="+mn-lt"/>
                <a:cs typeface="+mn-lt"/>
              </a:rPr>
              <a:t> </a:t>
            </a:r>
            <a:r>
              <a:rPr lang="en-US" sz="2000" b="1" err="1">
                <a:latin typeface="Times New Roman"/>
                <a:ea typeface="+mn-lt"/>
                <a:cs typeface="+mn-lt"/>
              </a:rPr>
              <a:t>làm</a:t>
            </a:r>
            <a:r>
              <a:rPr lang="en-US" sz="2000" b="1">
                <a:latin typeface="Times New Roman"/>
                <a:ea typeface="+mn-lt"/>
                <a:cs typeface="+mn-lt"/>
              </a:rPr>
              <a:t> </a:t>
            </a:r>
            <a:r>
              <a:rPr lang="en-US" sz="2000" b="1" err="1">
                <a:latin typeface="Times New Roman"/>
                <a:ea typeface="+mn-lt"/>
                <a:cs typeface="+mn-lt"/>
              </a:rPr>
              <a:t>sạch</a:t>
            </a:r>
            <a:r>
              <a:rPr lang="en-US" sz="2000" b="1">
                <a:latin typeface="Times New Roman"/>
                <a:ea typeface="+mn-lt"/>
                <a:cs typeface="+mn-lt"/>
              </a:rPr>
              <a:t> </a:t>
            </a:r>
            <a:r>
              <a:rPr lang="en-US" sz="2000" b="1" err="1">
                <a:latin typeface="Times New Roman"/>
                <a:ea typeface="+mn-lt"/>
                <a:cs typeface="+mn-lt"/>
              </a:rPr>
              <a:t>dữ</a:t>
            </a:r>
            <a:r>
              <a:rPr lang="en-US" sz="2000" b="1">
                <a:latin typeface="Times New Roman"/>
                <a:ea typeface="+mn-lt"/>
                <a:cs typeface="+mn-lt"/>
              </a:rPr>
              <a:t> </a:t>
            </a:r>
            <a:r>
              <a:rPr lang="en-US" sz="2000" b="1" err="1">
                <a:latin typeface="Times New Roman"/>
                <a:ea typeface="+mn-lt"/>
                <a:cs typeface="+mn-lt"/>
              </a:rPr>
              <a:t>liệu</a:t>
            </a:r>
            <a:r>
              <a:rPr lang="en-US" sz="2000" b="1">
                <a:latin typeface="Times New Roman"/>
                <a:ea typeface="+mn-lt"/>
                <a:cs typeface="+mn-lt"/>
              </a:rPr>
              <a:t>; </a:t>
            </a:r>
            <a:r>
              <a:rPr lang="en-US" sz="2000" b="1" err="1">
                <a:latin typeface="Times New Roman"/>
                <a:ea typeface="+mn-lt"/>
                <a:cs typeface="+mn-lt"/>
              </a:rPr>
              <a:t>các</a:t>
            </a:r>
            <a:r>
              <a:rPr lang="en-US" sz="2000" b="1">
                <a:latin typeface="Times New Roman"/>
                <a:ea typeface="+mn-lt"/>
                <a:cs typeface="+mn-lt"/>
              </a:rPr>
              <a:t> </a:t>
            </a:r>
            <a:r>
              <a:rPr lang="en-US" sz="2000" b="1" err="1">
                <a:latin typeface="Times New Roman"/>
                <a:ea typeface="+mn-lt"/>
                <a:cs typeface="+mn-lt"/>
              </a:rPr>
              <a:t>bước</a:t>
            </a:r>
            <a:r>
              <a:rPr lang="en-US" sz="2000" b="1">
                <a:latin typeface="Times New Roman"/>
                <a:ea typeface="+mn-lt"/>
                <a:cs typeface="+mn-lt"/>
              </a:rPr>
              <a:t> </a:t>
            </a:r>
            <a:r>
              <a:rPr lang="en-US" sz="2000" b="1" err="1">
                <a:latin typeface="Times New Roman"/>
                <a:ea typeface="+mn-lt"/>
                <a:cs typeface="+mn-lt"/>
              </a:rPr>
              <a:t>tiếp</a:t>
            </a:r>
            <a:r>
              <a:rPr lang="en-US" sz="2000" b="1">
                <a:latin typeface="Times New Roman"/>
                <a:ea typeface="+mn-lt"/>
                <a:cs typeface="+mn-lt"/>
              </a:rPr>
              <a:t> </a:t>
            </a:r>
            <a:r>
              <a:rPr lang="en-US" sz="2000" b="1" err="1">
                <a:latin typeface="Times New Roman"/>
                <a:ea typeface="+mn-lt"/>
                <a:cs typeface="+mn-lt"/>
              </a:rPr>
              <a:t>theo</a:t>
            </a:r>
            <a:r>
              <a:rPr lang="en-US" sz="2000" b="1">
                <a:latin typeface="Times New Roman"/>
                <a:ea typeface="+mn-lt"/>
                <a:cs typeface="+mn-lt"/>
              </a:rPr>
              <a:t> </a:t>
            </a:r>
            <a:r>
              <a:rPr lang="en-US" sz="2000" b="1" err="1">
                <a:latin typeface="Times New Roman"/>
                <a:ea typeface="+mn-lt"/>
                <a:cs typeface="+mn-lt"/>
              </a:rPr>
              <a:t>sẽ</a:t>
            </a:r>
            <a:r>
              <a:rPr lang="en-US" sz="2000" b="1">
                <a:latin typeface="Times New Roman"/>
                <a:ea typeface="+mn-lt"/>
                <a:cs typeface="+mn-lt"/>
              </a:rPr>
              <a:t> </a:t>
            </a:r>
            <a:r>
              <a:rPr lang="en-US" sz="2000" b="1" err="1">
                <a:latin typeface="Times New Roman"/>
                <a:ea typeface="+mn-lt"/>
                <a:cs typeface="+mn-lt"/>
              </a:rPr>
              <a:t>liên</a:t>
            </a:r>
            <a:r>
              <a:rPr lang="en-US" sz="2000" b="1">
                <a:latin typeface="Times New Roman"/>
                <a:ea typeface="+mn-lt"/>
                <a:cs typeface="+mn-lt"/>
              </a:rPr>
              <a:t> </a:t>
            </a:r>
            <a:r>
              <a:rPr lang="en-US" sz="2000" b="1" err="1">
                <a:latin typeface="Times New Roman"/>
                <a:ea typeface="+mn-lt"/>
                <a:cs typeface="+mn-lt"/>
              </a:rPr>
              <a:t>quan</a:t>
            </a:r>
            <a:r>
              <a:rPr lang="en-US" sz="2000" b="1">
                <a:latin typeface="Times New Roman"/>
                <a:ea typeface="+mn-lt"/>
                <a:cs typeface="+mn-lt"/>
              </a:rPr>
              <a:t> </a:t>
            </a:r>
            <a:r>
              <a:rPr lang="en-US" sz="2000" b="1" err="1">
                <a:latin typeface="Times New Roman"/>
                <a:ea typeface="+mn-lt"/>
                <a:cs typeface="+mn-lt"/>
              </a:rPr>
              <a:t>đến</a:t>
            </a:r>
            <a:r>
              <a:rPr lang="en-US" sz="2000" b="1">
                <a:latin typeface="Times New Roman"/>
                <a:ea typeface="+mn-lt"/>
                <a:cs typeface="+mn-lt"/>
              </a:rPr>
              <a:t> </a:t>
            </a:r>
            <a:r>
              <a:rPr lang="en-US" sz="2000" b="1" err="1">
                <a:latin typeface="Times New Roman"/>
                <a:ea typeface="+mn-lt"/>
                <a:cs typeface="+mn-lt"/>
              </a:rPr>
              <a:t>việc</a:t>
            </a:r>
            <a:r>
              <a:rPr lang="en-US" sz="2000" b="1">
                <a:latin typeface="Times New Roman"/>
                <a:ea typeface="+mn-lt"/>
                <a:cs typeface="+mn-lt"/>
              </a:rPr>
              <a:t> </a:t>
            </a:r>
            <a:r>
              <a:rPr lang="en-US" sz="2000" b="1" err="1">
                <a:latin typeface="Times New Roman"/>
                <a:ea typeface="+mn-lt"/>
                <a:cs typeface="+mn-lt"/>
              </a:rPr>
              <a:t>làm</a:t>
            </a:r>
            <a:r>
              <a:rPr lang="en-US" sz="2000" b="1">
                <a:latin typeface="Times New Roman"/>
                <a:ea typeface="+mn-lt"/>
                <a:cs typeface="+mn-lt"/>
              </a:rPr>
              <a:t> </a:t>
            </a:r>
            <a:r>
              <a:rPr lang="en-US" sz="2000" b="1" err="1">
                <a:latin typeface="Times New Roman"/>
                <a:ea typeface="+mn-lt"/>
                <a:cs typeface="+mn-lt"/>
              </a:rPr>
              <a:t>đầy</a:t>
            </a:r>
            <a:r>
              <a:rPr lang="en-US" sz="2000" b="1">
                <a:latin typeface="Times New Roman"/>
                <a:ea typeface="+mn-lt"/>
                <a:cs typeface="+mn-lt"/>
              </a:rPr>
              <a:t> </a:t>
            </a:r>
            <a:r>
              <a:rPr lang="en-US" sz="2000" b="1" err="1">
                <a:latin typeface="Times New Roman"/>
                <a:ea typeface="+mn-lt"/>
                <a:cs typeface="+mn-lt"/>
              </a:rPr>
              <a:t>đủ</a:t>
            </a:r>
            <a:r>
              <a:rPr lang="en-US" sz="2000" b="1">
                <a:latin typeface="Times New Roman"/>
                <a:ea typeface="+mn-lt"/>
                <a:cs typeface="+mn-lt"/>
              </a:rPr>
              <a:t> </a:t>
            </a:r>
            <a:r>
              <a:rPr lang="en-US" sz="2000" b="1" err="1">
                <a:latin typeface="Times New Roman"/>
                <a:ea typeface="+mn-lt"/>
                <a:cs typeface="+mn-lt"/>
              </a:rPr>
              <a:t>dữ</a:t>
            </a:r>
            <a:r>
              <a:rPr lang="en-US" sz="2000" b="1">
                <a:latin typeface="Times New Roman"/>
                <a:ea typeface="+mn-lt"/>
                <a:cs typeface="+mn-lt"/>
              </a:rPr>
              <a:t> </a:t>
            </a:r>
            <a:r>
              <a:rPr lang="en-US" sz="2000" b="1" err="1">
                <a:latin typeface="Times New Roman"/>
                <a:ea typeface="+mn-lt"/>
                <a:cs typeface="+mn-lt"/>
              </a:rPr>
              <a:t>liệu</a:t>
            </a:r>
            <a:r>
              <a:rPr lang="en-US" sz="2000" b="1">
                <a:latin typeface="Times New Roman"/>
                <a:ea typeface="+mn-lt"/>
                <a:cs typeface="+mn-lt"/>
              </a:rPr>
              <a:t>.</a:t>
            </a:r>
            <a:endParaRPr lang="en-US" sz="2000">
              <a:latin typeface="Times New Roman"/>
              <a:cs typeface="Times New Roman"/>
            </a:endParaRPr>
          </a:p>
        </p:txBody>
      </p:sp>
      <p:pic>
        <p:nvPicPr>
          <p:cNvPr id="6" name="Picture 5" descr="A screenshot of a computer&#10;&#10;Description automatically generated">
            <a:extLst>
              <a:ext uri="{FF2B5EF4-FFF2-40B4-BE49-F238E27FC236}">
                <a16:creationId xmlns:a16="http://schemas.microsoft.com/office/drawing/2014/main" id="{3298224C-F4A6-6921-8549-20506F6C3843}"/>
              </a:ext>
            </a:extLst>
          </p:cNvPr>
          <p:cNvPicPr>
            <a:picLocks noChangeAspect="1"/>
          </p:cNvPicPr>
          <p:nvPr/>
        </p:nvPicPr>
        <p:blipFill>
          <a:blip r:embed="rId2"/>
          <a:stretch>
            <a:fillRect/>
          </a:stretch>
        </p:blipFill>
        <p:spPr>
          <a:xfrm>
            <a:off x="2166938" y="2093761"/>
            <a:ext cx="7858125" cy="4581525"/>
          </a:xfrm>
          <a:prstGeom prst="rect">
            <a:avLst/>
          </a:prstGeom>
        </p:spPr>
      </p:pic>
      <p:sp>
        <p:nvSpPr>
          <p:cNvPr id="8" name="Flowchart: Process 7">
            <a:extLst>
              <a:ext uri="{FF2B5EF4-FFF2-40B4-BE49-F238E27FC236}">
                <a16:creationId xmlns:a16="http://schemas.microsoft.com/office/drawing/2014/main" id="{0373F03E-E29E-42DE-9C2B-A3DDF2319755}"/>
              </a:ext>
            </a:extLst>
          </p:cNvPr>
          <p:cNvSpPr/>
          <p:nvPr/>
        </p:nvSpPr>
        <p:spPr>
          <a:xfrm>
            <a:off x="185514" y="150922"/>
            <a:ext cx="2095773" cy="642861"/>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latin typeface="Times New Roman"/>
                <a:cs typeface="Times New Roman"/>
              </a:rPr>
              <a:t>1. Add conditional columns</a:t>
            </a:r>
          </a:p>
        </p:txBody>
      </p:sp>
    </p:spTree>
    <p:extLst>
      <p:ext uri="{BB962C8B-B14F-4D97-AF65-F5344CB8AC3E}">
        <p14:creationId xmlns:p14="http://schemas.microsoft.com/office/powerpoint/2010/main" val="2770792206"/>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24</a:t>
            </a:fld>
            <a:endParaRPr lang="en-US"/>
          </a:p>
        </p:txBody>
      </p:sp>
      <p:sp>
        <p:nvSpPr>
          <p:cNvPr id="8" name="TextBox 7">
            <a:extLst>
              <a:ext uri="{FF2B5EF4-FFF2-40B4-BE49-F238E27FC236}">
                <a16:creationId xmlns:a16="http://schemas.microsoft.com/office/drawing/2014/main" id="{FAC4C5D1-7922-9D81-4521-F02A3F74BF14}"/>
              </a:ext>
            </a:extLst>
          </p:cNvPr>
          <p:cNvSpPr txBox="1"/>
          <p:nvPr/>
        </p:nvSpPr>
        <p:spPr>
          <a:xfrm>
            <a:off x="1561929" y="2468582"/>
            <a:ext cx="906692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a:solidFill>
                  <a:srgbClr val="FF0000"/>
                </a:solidFill>
                <a:latin typeface="Times New Roman"/>
                <a:ea typeface="+mn-lt"/>
                <a:cs typeface="+mn-lt"/>
              </a:rPr>
              <a:t>Fill Down</a:t>
            </a:r>
            <a:r>
              <a:rPr lang="en-US" sz="2200" b="1">
                <a:latin typeface="Times New Roman"/>
                <a:ea typeface="+mn-lt"/>
                <a:cs typeface="+mn-lt"/>
              </a:rPr>
              <a:t> </a:t>
            </a:r>
            <a:r>
              <a:rPr lang="en-US" sz="2200" b="1" err="1">
                <a:latin typeface="Times New Roman"/>
                <a:ea typeface="+mn-lt"/>
                <a:cs typeface="+mn-lt"/>
              </a:rPr>
              <a:t>là</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phép</a:t>
            </a:r>
            <a:r>
              <a:rPr lang="en-US" sz="2200" b="1">
                <a:latin typeface="Times New Roman"/>
                <a:ea typeface="+mn-lt"/>
                <a:cs typeface="+mn-lt"/>
              </a:rPr>
              <a:t> </a:t>
            </a:r>
            <a:r>
              <a:rPr lang="en-US" sz="2200" b="1" err="1">
                <a:latin typeface="Times New Roman"/>
                <a:ea typeface="+mn-lt"/>
                <a:cs typeface="+mn-lt"/>
              </a:rPr>
              <a:t>biến</a:t>
            </a:r>
            <a:r>
              <a:rPr lang="en-US" sz="2200" b="1">
                <a:latin typeface="Times New Roman"/>
                <a:ea typeface="+mn-lt"/>
                <a:cs typeface="+mn-lt"/>
              </a:rPr>
              <a:t> </a:t>
            </a:r>
            <a:r>
              <a:rPr lang="en-US" sz="2200" b="1" err="1">
                <a:latin typeface="Times New Roman"/>
                <a:ea typeface="+mn-lt"/>
                <a:cs typeface="+mn-lt"/>
              </a:rPr>
              <a:t>đổi</a:t>
            </a:r>
            <a:r>
              <a:rPr lang="en-US" sz="2200" b="1">
                <a:latin typeface="Times New Roman"/>
                <a:ea typeface="+mn-lt"/>
                <a:cs typeface="+mn-lt"/>
              </a:rPr>
              <a:t> </a:t>
            </a:r>
            <a:r>
              <a:rPr lang="en-US" sz="2200" b="1" err="1">
                <a:latin typeface="Times New Roman"/>
                <a:ea typeface="+mn-lt"/>
                <a:cs typeface="+mn-lt"/>
              </a:rPr>
              <a:t>khá</a:t>
            </a:r>
            <a:r>
              <a:rPr lang="en-US" sz="2200" b="1">
                <a:latin typeface="Times New Roman"/>
                <a:ea typeface="+mn-lt"/>
                <a:cs typeface="+mn-lt"/>
              </a:rPr>
              <a:t> </a:t>
            </a:r>
            <a:r>
              <a:rPr lang="en-US" sz="2200" b="1" err="1">
                <a:latin typeface="Times New Roman"/>
                <a:ea typeface="+mn-lt"/>
                <a:cs typeface="+mn-lt"/>
              </a:rPr>
              <a:t>đặc</a:t>
            </a:r>
            <a:r>
              <a:rPr lang="en-US" sz="2200" b="1">
                <a:latin typeface="Times New Roman"/>
                <a:ea typeface="+mn-lt"/>
                <a:cs typeface="+mn-lt"/>
              </a:rPr>
              <a:t> </a:t>
            </a:r>
            <a:r>
              <a:rPr lang="en-US" sz="2200" b="1" err="1">
                <a:latin typeface="Times New Roman"/>
                <a:ea typeface="+mn-lt"/>
                <a:cs typeface="+mn-lt"/>
              </a:rPr>
              <a:t>biệt</a:t>
            </a:r>
            <a:r>
              <a:rPr lang="en-US" sz="2200" b="1">
                <a:latin typeface="Times New Roman"/>
                <a:ea typeface="+mn-lt"/>
                <a:cs typeface="+mn-lt"/>
              </a:rPr>
              <a:t> </a:t>
            </a:r>
            <a:r>
              <a:rPr lang="en-US" sz="2200" b="1" err="1">
                <a:latin typeface="Times New Roman"/>
                <a:ea typeface="+mn-lt"/>
                <a:cs typeface="+mn-lt"/>
              </a:rPr>
              <a:t>trong</a:t>
            </a:r>
            <a:r>
              <a:rPr lang="en-US" sz="2200" b="1">
                <a:latin typeface="Times New Roman"/>
                <a:ea typeface="+mn-lt"/>
                <a:cs typeface="+mn-lt"/>
              </a:rPr>
              <a:t> </a:t>
            </a:r>
            <a:r>
              <a:rPr lang="en-US" sz="2200" b="1" err="1">
                <a:latin typeface="Times New Roman"/>
                <a:ea typeface="+mn-lt"/>
                <a:cs typeface="+mn-lt"/>
              </a:rPr>
              <a:t>cách</a:t>
            </a:r>
            <a:r>
              <a:rPr lang="en-US" sz="2200" b="1">
                <a:latin typeface="Times New Roman"/>
                <a:ea typeface="+mn-lt"/>
                <a:cs typeface="+mn-lt"/>
              </a:rPr>
              <a:t> </a:t>
            </a:r>
            <a:r>
              <a:rPr lang="en-US" sz="2200" b="1" err="1">
                <a:latin typeface="Times New Roman"/>
                <a:ea typeface="+mn-lt"/>
                <a:cs typeface="+mn-lt"/>
              </a:rPr>
              <a:t>hoạt</a:t>
            </a:r>
            <a:r>
              <a:rPr lang="en-US" sz="2200" b="1">
                <a:latin typeface="Times New Roman"/>
                <a:ea typeface="+mn-lt"/>
                <a:cs typeface="+mn-lt"/>
              </a:rPr>
              <a:t> </a:t>
            </a:r>
            <a:r>
              <a:rPr lang="en-US" sz="2200" b="1" err="1">
                <a:latin typeface="Times New Roman"/>
                <a:ea typeface="+mn-lt"/>
                <a:cs typeface="+mn-lt"/>
              </a:rPr>
              <a:t>động</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a:t>
            </a:r>
            <a:r>
              <a:rPr lang="en-US" sz="2200" b="1" err="1">
                <a:latin typeface="Times New Roman"/>
                <a:ea typeface="+mn-lt"/>
                <a:cs typeface="+mn-lt"/>
              </a:rPr>
              <a:t>nó</a:t>
            </a:r>
            <a:r>
              <a:rPr lang="en-US" sz="2200" b="1">
                <a:latin typeface="Times New Roman"/>
                <a:ea typeface="+mn-lt"/>
                <a:cs typeface="+mn-lt"/>
              </a:rPr>
              <a:t>. </a:t>
            </a:r>
          </a:p>
          <a:p>
            <a:pPr algn="just"/>
            <a:r>
              <a:rPr lang="en-US" sz="2200" b="1">
                <a:latin typeface="Times New Roman"/>
                <a:ea typeface="+mn-lt"/>
                <a:cs typeface="+mn-lt"/>
              </a:rPr>
              <a:t>Khi </a:t>
            </a:r>
            <a:r>
              <a:rPr lang="en-US" sz="2200" b="1" err="1">
                <a:latin typeface="Times New Roman"/>
                <a:ea typeface="+mn-lt"/>
                <a:cs typeface="+mn-lt"/>
              </a:rPr>
              <a:t>chọn</a:t>
            </a:r>
            <a:r>
              <a:rPr lang="en-US" sz="2200" b="1">
                <a:latin typeface="Times New Roman"/>
                <a:ea typeface="+mn-lt"/>
                <a:cs typeface="+mn-lt"/>
              </a:rPr>
              <a:t> </a:t>
            </a:r>
            <a:r>
              <a:rPr lang="en-US" sz="2200" b="1">
                <a:solidFill>
                  <a:srgbClr val="FF0000"/>
                </a:solidFill>
                <a:latin typeface="Times New Roman"/>
                <a:ea typeface="+mn-lt"/>
                <a:cs typeface="+mn-lt"/>
              </a:rPr>
              <a:t>Fill Down</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cụ</a:t>
            </a:r>
            <a:r>
              <a:rPr lang="en-US" sz="2200" b="1">
                <a:latin typeface="Times New Roman"/>
                <a:ea typeface="+mn-lt"/>
                <a:cs typeface="+mn-lt"/>
              </a:rPr>
              <a:t> </a:t>
            </a:r>
            <a:r>
              <a:rPr lang="en-US" sz="2200" b="1" err="1">
                <a:latin typeface="Times New Roman"/>
                <a:ea typeface="+mn-lt"/>
                <a:cs typeface="+mn-lt"/>
              </a:rPr>
              <a:t>thể</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a:t>
            </a:r>
            <a:r>
              <a:rPr lang="en-US" sz="2200" b="1" err="1">
                <a:latin typeface="Times New Roman"/>
                <a:ea typeface="+mn-lt"/>
                <a:cs typeface="+mn-lt"/>
              </a:rPr>
              <a:t>sẽ</a:t>
            </a:r>
            <a:r>
              <a:rPr lang="en-US" sz="2200" b="1">
                <a:latin typeface="Times New Roman"/>
                <a:ea typeface="+mn-lt"/>
                <a:cs typeface="+mn-lt"/>
              </a:rPr>
              <a:t> </a:t>
            </a:r>
            <a:r>
              <a:rPr lang="en-US" sz="2200" b="1" err="1">
                <a:latin typeface="Times New Roman"/>
                <a:ea typeface="+mn-lt"/>
                <a:cs typeface="+mn-lt"/>
              </a:rPr>
              <a:t>thay</a:t>
            </a:r>
            <a:r>
              <a:rPr lang="en-US" sz="2200" b="1">
                <a:latin typeface="Times New Roman"/>
                <a:ea typeface="+mn-lt"/>
                <a:cs typeface="+mn-lt"/>
              </a:rPr>
              <a:t> </a:t>
            </a:r>
            <a:r>
              <a:rPr lang="en-US" sz="2200" b="1" err="1">
                <a:latin typeface="Times New Roman"/>
                <a:ea typeface="+mn-lt"/>
                <a:cs typeface="+mn-lt"/>
              </a:rPr>
              <a:t>thế</a:t>
            </a:r>
            <a:r>
              <a:rPr lang="en-US" sz="2200" b="1">
                <a:latin typeface="Times New Roman"/>
                <a:ea typeface="+mn-lt"/>
                <a:cs typeface="+mn-lt"/>
              </a:rPr>
              <a:t> </a:t>
            </a:r>
            <a:r>
              <a:rPr lang="en-US" sz="2200" b="1" err="1">
                <a:latin typeface="Times New Roman"/>
                <a:ea typeface="+mn-lt"/>
                <a:cs typeface="+mn-lt"/>
              </a:rPr>
              <a:t>tất</a:t>
            </a:r>
            <a:r>
              <a:rPr lang="en-US" sz="2200" b="1">
                <a:latin typeface="Times New Roman"/>
                <a:ea typeface="+mn-lt"/>
                <a:cs typeface="+mn-lt"/>
              </a:rPr>
              <a:t> </a:t>
            </a:r>
            <a:r>
              <a:rPr lang="en-US" sz="2200" b="1" err="1">
                <a:latin typeface="Times New Roman"/>
                <a:ea typeface="+mn-lt"/>
                <a:cs typeface="+mn-lt"/>
              </a:rPr>
              <a:t>cả</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null </a:t>
            </a:r>
            <a:r>
              <a:rPr lang="en-US" sz="2200" b="1" err="1">
                <a:latin typeface="Times New Roman"/>
                <a:ea typeface="+mn-lt"/>
                <a:cs typeface="+mn-lt"/>
              </a:rPr>
              <a:t>phía</a:t>
            </a:r>
            <a:r>
              <a:rPr lang="en-US" sz="2200" b="1">
                <a:latin typeface="Times New Roman"/>
                <a:ea typeface="+mn-lt"/>
                <a:cs typeface="+mn-lt"/>
              </a:rPr>
              <a:t> </a:t>
            </a:r>
            <a:r>
              <a:rPr lang="en-US" sz="2200" b="1" err="1">
                <a:latin typeface="Times New Roman"/>
                <a:ea typeface="+mn-lt"/>
                <a:cs typeface="+mn-lt"/>
              </a:rPr>
              <a:t>dưới</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đến</a:t>
            </a:r>
            <a:r>
              <a:rPr lang="en-US" sz="2200" b="1">
                <a:latin typeface="Times New Roman"/>
                <a:ea typeface="+mn-lt"/>
                <a:cs typeface="+mn-lt"/>
              </a:rPr>
              <a:t> </a:t>
            </a:r>
            <a:r>
              <a:rPr lang="en-US" sz="2200" b="1" err="1">
                <a:latin typeface="Times New Roman"/>
                <a:ea typeface="+mn-lt"/>
                <a:cs typeface="+mn-lt"/>
              </a:rPr>
              <a:t>khi</a:t>
            </a:r>
            <a:r>
              <a:rPr lang="en-US" sz="2200" b="1">
                <a:latin typeface="Times New Roman"/>
                <a:ea typeface="+mn-lt"/>
                <a:cs typeface="+mn-lt"/>
              </a:rPr>
              <a:t> </a:t>
            </a:r>
            <a:r>
              <a:rPr lang="en-US" sz="2200" b="1" err="1">
                <a:latin typeface="Times New Roman"/>
                <a:ea typeface="+mn-lt"/>
                <a:cs typeface="+mn-lt"/>
              </a:rPr>
              <a:t>có</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a:t>
            </a:r>
            <a:r>
              <a:rPr lang="en-US" sz="2200" b="1" err="1">
                <a:latin typeface="Times New Roman"/>
                <a:ea typeface="+mn-lt"/>
                <a:cs typeface="+mn-lt"/>
              </a:rPr>
              <a:t>không</a:t>
            </a:r>
            <a:r>
              <a:rPr lang="en-US" sz="2200" b="1">
                <a:latin typeface="Times New Roman"/>
                <a:ea typeface="+mn-lt"/>
                <a:cs typeface="+mn-lt"/>
              </a:rPr>
              <a:t> </a:t>
            </a:r>
            <a:r>
              <a:rPr lang="en-US" sz="2200" b="1" err="1">
                <a:latin typeface="Times New Roman"/>
                <a:ea typeface="+mn-lt"/>
                <a:cs typeface="+mn-lt"/>
              </a:rPr>
              <a:t>phải</a:t>
            </a:r>
            <a:r>
              <a:rPr lang="en-US" sz="2200" b="1">
                <a:latin typeface="Times New Roman"/>
                <a:ea typeface="+mn-lt"/>
                <a:cs typeface="+mn-lt"/>
              </a:rPr>
              <a:t> null </a:t>
            </a:r>
            <a:r>
              <a:rPr lang="en-US" sz="2200" b="1" err="1">
                <a:latin typeface="Times New Roman"/>
                <a:ea typeface="+mn-lt"/>
                <a:cs typeface="+mn-lt"/>
              </a:rPr>
              <a:t>xuất</a:t>
            </a:r>
            <a:r>
              <a:rPr lang="en-US" sz="2200" b="1">
                <a:latin typeface="Times New Roman"/>
                <a:ea typeface="+mn-lt"/>
                <a:cs typeface="+mn-lt"/>
              </a:rPr>
              <a:t> </a:t>
            </a:r>
            <a:r>
              <a:rPr lang="en-US" sz="2200" b="1" err="1">
                <a:latin typeface="Times New Roman"/>
                <a:ea typeface="+mn-lt"/>
                <a:cs typeface="+mn-lt"/>
              </a:rPr>
              <a:t>hiện</a:t>
            </a:r>
            <a:r>
              <a:rPr lang="en-US" sz="2200" b="1">
                <a:latin typeface="Times New Roman"/>
                <a:ea typeface="+mn-lt"/>
                <a:cs typeface="+mn-lt"/>
              </a:rPr>
              <a:t>. Khi </a:t>
            </a:r>
            <a:r>
              <a:rPr lang="en-US" sz="2200" b="1" err="1">
                <a:latin typeface="Times New Roman"/>
                <a:ea typeface="+mn-lt"/>
                <a:cs typeface="+mn-lt"/>
              </a:rPr>
              <a:t>có</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a:t>
            </a:r>
            <a:r>
              <a:rPr lang="en-US" sz="2200" b="1" err="1">
                <a:latin typeface="Times New Roman"/>
                <a:ea typeface="+mn-lt"/>
                <a:cs typeface="+mn-lt"/>
              </a:rPr>
              <a:t>không</a:t>
            </a:r>
            <a:r>
              <a:rPr lang="en-US" sz="2200" b="1">
                <a:latin typeface="Times New Roman"/>
                <a:ea typeface="+mn-lt"/>
                <a:cs typeface="+mn-lt"/>
              </a:rPr>
              <a:t> </a:t>
            </a:r>
            <a:r>
              <a:rPr lang="en-US" sz="2200" b="1" err="1">
                <a:latin typeface="Times New Roman"/>
                <a:ea typeface="+mn-lt"/>
                <a:cs typeface="+mn-lt"/>
              </a:rPr>
              <a:t>phải</a:t>
            </a:r>
            <a:r>
              <a:rPr lang="en-US" sz="2200" b="1">
                <a:latin typeface="Times New Roman"/>
                <a:ea typeface="+mn-lt"/>
                <a:cs typeface="+mn-lt"/>
              </a:rPr>
              <a:t> null </a:t>
            </a:r>
            <a:r>
              <a:rPr lang="en-US" sz="2200" b="1" err="1">
                <a:latin typeface="Times New Roman"/>
                <a:ea typeface="+mn-lt"/>
                <a:cs typeface="+mn-lt"/>
              </a:rPr>
              <a:t>khác</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a:t>
            </a:r>
            <a:r>
              <a:rPr lang="en-US" sz="2200" b="1" err="1">
                <a:latin typeface="Times New Roman"/>
                <a:ea typeface="+mn-lt"/>
                <a:cs typeface="+mn-lt"/>
              </a:rPr>
              <a:t>này</a:t>
            </a:r>
            <a:r>
              <a:rPr lang="en-US" sz="2200" b="1">
                <a:latin typeface="Times New Roman"/>
                <a:ea typeface="+mn-lt"/>
                <a:cs typeface="+mn-lt"/>
              </a:rPr>
              <a:t> </a:t>
            </a:r>
            <a:r>
              <a:rPr lang="en-US" sz="2200" b="1" err="1">
                <a:latin typeface="Times New Roman"/>
                <a:ea typeface="+mn-lt"/>
                <a:cs typeface="+mn-lt"/>
              </a:rPr>
              <a:t>sẽ</a:t>
            </a:r>
            <a:r>
              <a:rPr lang="en-US" sz="2200" b="1">
                <a:latin typeface="Times New Roman"/>
                <a:ea typeface="+mn-lt"/>
                <a:cs typeface="+mn-lt"/>
              </a:rPr>
              <a:t> </a:t>
            </a:r>
            <a:r>
              <a:rPr lang="en-US" sz="2200" b="1" err="1">
                <a:latin typeface="Times New Roman"/>
                <a:ea typeface="+mn-lt"/>
                <a:cs typeface="+mn-lt"/>
              </a:rPr>
              <a:t>tiếp</a:t>
            </a:r>
            <a:r>
              <a:rPr lang="en-US" sz="2200" b="1">
                <a:latin typeface="Times New Roman"/>
                <a:ea typeface="+mn-lt"/>
                <a:cs typeface="+mn-lt"/>
              </a:rPr>
              <a:t> </a:t>
            </a:r>
            <a:r>
              <a:rPr lang="en-US" sz="2200" b="1" err="1">
                <a:latin typeface="Times New Roman"/>
                <a:ea typeface="+mn-lt"/>
                <a:cs typeface="+mn-lt"/>
              </a:rPr>
              <a:t>tục</a:t>
            </a:r>
            <a:r>
              <a:rPr lang="en-US" sz="2200" b="1">
                <a:latin typeface="Times New Roman"/>
                <a:ea typeface="+mn-lt"/>
                <a:cs typeface="+mn-lt"/>
              </a:rPr>
              <a:t> </a:t>
            </a:r>
            <a:r>
              <a:rPr lang="en-US" sz="2200" b="1" err="1">
                <a:latin typeface="Times New Roman"/>
                <a:ea typeface="+mn-lt"/>
                <a:cs typeface="+mn-lt"/>
              </a:rPr>
              <a:t>thay</a:t>
            </a:r>
            <a:r>
              <a:rPr lang="en-US" sz="2200" b="1">
                <a:latin typeface="Times New Roman"/>
                <a:ea typeface="+mn-lt"/>
                <a:cs typeface="+mn-lt"/>
              </a:rPr>
              <a:t> </a:t>
            </a:r>
            <a:r>
              <a:rPr lang="en-US" sz="2200" b="1" err="1">
                <a:latin typeface="Times New Roman"/>
                <a:ea typeface="+mn-lt"/>
                <a:cs typeface="+mn-lt"/>
              </a:rPr>
              <a:t>thế</a:t>
            </a:r>
            <a:r>
              <a:rPr lang="en-US" sz="2200" b="1">
                <a:latin typeface="Times New Roman"/>
                <a:ea typeface="+mn-lt"/>
                <a:cs typeface="+mn-lt"/>
              </a:rPr>
              <a:t> </a:t>
            </a:r>
            <a:r>
              <a:rPr lang="en-US" sz="2200" b="1" err="1">
                <a:latin typeface="Times New Roman"/>
                <a:ea typeface="+mn-lt"/>
                <a:cs typeface="+mn-lt"/>
              </a:rPr>
              <a:t>tất</a:t>
            </a:r>
            <a:r>
              <a:rPr lang="en-US" sz="2200" b="1">
                <a:latin typeface="Times New Roman"/>
                <a:ea typeface="+mn-lt"/>
                <a:cs typeface="+mn-lt"/>
              </a:rPr>
              <a:t> </a:t>
            </a:r>
            <a:r>
              <a:rPr lang="en-US" sz="2200" b="1" err="1">
                <a:latin typeface="Times New Roman"/>
                <a:ea typeface="+mn-lt"/>
                <a:cs typeface="+mn-lt"/>
              </a:rPr>
              <a:t>cả</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giá</a:t>
            </a:r>
            <a:r>
              <a:rPr lang="en-US" sz="2200" b="1">
                <a:latin typeface="Times New Roman"/>
                <a:ea typeface="+mn-lt"/>
                <a:cs typeface="+mn-lt"/>
              </a:rPr>
              <a:t> </a:t>
            </a:r>
            <a:r>
              <a:rPr lang="en-US" sz="2200" b="1" err="1">
                <a:latin typeface="Times New Roman"/>
                <a:ea typeface="+mn-lt"/>
                <a:cs typeface="+mn-lt"/>
              </a:rPr>
              <a:t>trị</a:t>
            </a:r>
            <a:r>
              <a:rPr lang="en-US" sz="2200" b="1">
                <a:latin typeface="Times New Roman"/>
                <a:ea typeface="+mn-lt"/>
                <a:cs typeface="+mn-lt"/>
              </a:rPr>
              <a:t> null </a:t>
            </a:r>
            <a:r>
              <a:rPr lang="en-US" sz="2200" b="1" err="1">
                <a:latin typeface="Times New Roman"/>
                <a:ea typeface="+mn-lt"/>
                <a:cs typeface="+mn-lt"/>
              </a:rPr>
              <a:t>tiếp</a:t>
            </a:r>
            <a:r>
              <a:rPr lang="en-US" sz="2200" b="1">
                <a:latin typeface="Times New Roman"/>
                <a:ea typeface="+mn-lt"/>
                <a:cs typeface="+mn-lt"/>
              </a:rPr>
              <a:t> </a:t>
            </a:r>
            <a:r>
              <a:rPr lang="en-US" sz="2200" b="1" err="1">
                <a:latin typeface="Times New Roman"/>
                <a:ea typeface="+mn-lt"/>
                <a:cs typeface="+mn-lt"/>
              </a:rPr>
              <a:t>theo.</a:t>
            </a:r>
            <a:endParaRPr lang="en-US" sz="2200" b="1">
              <a:latin typeface="Times New Roman"/>
              <a:ea typeface="+mn-lt"/>
              <a:cs typeface="+mn-lt"/>
            </a:endParaRPr>
          </a:p>
        </p:txBody>
      </p:sp>
      <p:sp>
        <p:nvSpPr>
          <p:cNvPr id="7" name="Flowchart: Process 6">
            <a:extLst>
              <a:ext uri="{FF2B5EF4-FFF2-40B4-BE49-F238E27FC236}">
                <a16:creationId xmlns:a16="http://schemas.microsoft.com/office/drawing/2014/main" id="{CD88C482-19C8-4BD6-8EB3-7ED5AE913AB9}"/>
              </a:ext>
            </a:extLst>
          </p:cNvPr>
          <p:cNvSpPr/>
          <p:nvPr/>
        </p:nvSpPr>
        <p:spPr>
          <a:xfrm>
            <a:off x="200804" y="146632"/>
            <a:ext cx="1656276" cy="68292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2. Fill Down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248719717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25</a:t>
            </a:fld>
            <a:endParaRPr lang="en-US"/>
          </a:p>
        </p:txBody>
      </p:sp>
      <p:sp>
        <p:nvSpPr>
          <p:cNvPr id="7" name="Flowchart: Process 6">
            <a:extLst>
              <a:ext uri="{FF2B5EF4-FFF2-40B4-BE49-F238E27FC236}">
                <a16:creationId xmlns:a16="http://schemas.microsoft.com/office/drawing/2014/main" id="{B2435BCA-B25E-4573-C794-5966AC5CA2DF}"/>
              </a:ext>
            </a:extLst>
          </p:cNvPr>
          <p:cNvSpPr/>
          <p:nvPr/>
        </p:nvSpPr>
        <p:spPr>
          <a:xfrm>
            <a:off x="106885" y="1150175"/>
            <a:ext cx="5861280" cy="198556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panose="02020603050405020304" pitchFamily="18" charset="0"/>
                <a:ea typeface="+mn-lt"/>
                <a:cs typeface="Times New Roman" panose="02020603050405020304" pitchFamily="18" charset="0"/>
              </a:rPr>
              <a:t>Nhấp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chuột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phải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tiêu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đề</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State Name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"Transform" | "Capitalize Each Word". </a:t>
            </a:r>
            <a:r>
              <a:rPr lang="en-US" err="1">
                <a:solidFill>
                  <a:srgbClr val="FF0000"/>
                </a:solidFill>
                <a:latin typeface="Times New Roman" panose="02020603050405020304" pitchFamily="18" charset="0"/>
                <a:ea typeface="+mn-lt"/>
                <a:cs typeface="Times New Roman" panose="02020603050405020304" pitchFamily="18" charset="0"/>
              </a:rPr>
              <a:t>Chuyển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đổi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này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sẽ</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làm</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mỗi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từ</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trong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State Name </a:t>
            </a:r>
            <a:r>
              <a:rPr lang="en-US" err="1">
                <a:solidFill>
                  <a:srgbClr val="FF0000"/>
                </a:solidFill>
                <a:latin typeface="Times New Roman" panose="02020603050405020304" pitchFamily="18" charset="0"/>
                <a:ea typeface="+mn-lt"/>
                <a:cs typeface="Times New Roman" panose="02020603050405020304" pitchFamily="18" charset="0"/>
              </a:rPr>
              <a:t>bắt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đầu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bằng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chữ</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hoa</a:t>
            </a:r>
            <a:r>
              <a:rPr lang="en-US">
                <a:solidFill>
                  <a:srgbClr val="FF0000"/>
                </a:solidFill>
                <a:latin typeface="Times New Roman" panose="02020603050405020304" pitchFamily="18" charset="0"/>
                <a:ea typeface="+mn-lt"/>
                <a:cs typeface="Times New Roman" panose="02020603050405020304" pitchFamily="18" charset="0"/>
              </a:rPr>
              <a:t>. </a:t>
            </a:r>
          </a:p>
          <a:p>
            <a:r>
              <a:rPr lang="en-US" b="1" err="1">
                <a:solidFill>
                  <a:srgbClr val="FF0000"/>
                </a:solidFill>
                <a:latin typeface="Times New Roman" panose="02020603050405020304" pitchFamily="18" charset="0"/>
                <a:ea typeface="+mn-lt"/>
                <a:cs typeface="Times New Roman" panose="02020603050405020304" pitchFamily="18" charset="0"/>
              </a:rPr>
              <a:t>Lưu</a:t>
            </a:r>
            <a:r>
              <a:rPr lang="en-US" b="1">
                <a:solidFill>
                  <a:srgbClr val="FF0000"/>
                </a:solidFill>
                <a:latin typeface="Times New Roman" panose="02020603050405020304" pitchFamily="18" charset="0"/>
                <a:ea typeface="+mn-lt"/>
                <a:cs typeface="Times New Roman" panose="02020603050405020304" pitchFamily="18" charset="0"/>
              </a:rPr>
              <a:t> ý</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Có</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thể</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sử</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dụng</a:t>
            </a:r>
            <a:r>
              <a:rPr lang="en-US">
                <a:solidFill>
                  <a:srgbClr val="FF0000"/>
                </a:solidFill>
                <a:latin typeface="Times New Roman" panose="02020603050405020304" pitchFamily="18" charset="0"/>
                <a:ea typeface="+mn-lt"/>
                <a:cs typeface="Times New Roman" panose="02020603050405020304" pitchFamily="18" charset="0"/>
              </a:rPr>
              <a:t> "Fill Down" </a:t>
            </a:r>
            <a:r>
              <a:rPr lang="en-US" err="1">
                <a:solidFill>
                  <a:srgbClr val="FF0000"/>
                </a:solidFill>
                <a:latin typeface="Times New Roman" panose="02020603050405020304" pitchFamily="18" charset="0"/>
                <a:ea typeface="+mn-lt"/>
                <a:cs typeface="Times New Roman" panose="02020603050405020304" pitchFamily="18" charset="0"/>
              </a:rPr>
              <a:t>để</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thay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thế</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tất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cả</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phía</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dưới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một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không</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"Fill Up" </a:t>
            </a:r>
            <a:r>
              <a:rPr lang="en-US" err="1">
                <a:solidFill>
                  <a:srgbClr val="FF0000"/>
                </a:solidFill>
                <a:latin typeface="Times New Roman" panose="02020603050405020304" pitchFamily="18" charset="0"/>
                <a:ea typeface="+mn-lt"/>
                <a:cs typeface="Times New Roman" panose="02020603050405020304" pitchFamily="18" charset="0"/>
              </a:rPr>
              <a:t>để</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làm</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ngược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lại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Dữ</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liệu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phải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được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sắp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xếp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đúng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cách</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để</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việc</a:t>
            </a:r>
            <a:r>
              <a:rPr lang="en-US">
                <a:solidFill>
                  <a:srgbClr val="FF0000"/>
                </a:solidFill>
                <a:latin typeface="Times New Roman" panose="02020603050405020304" pitchFamily="18" charset="0"/>
                <a:ea typeface="+mn-lt"/>
                <a:cs typeface="Times New Roman" panose="02020603050405020304" pitchFamily="18" charset="0"/>
              </a:rPr>
              <a:t> Fill Down </a:t>
            </a:r>
            <a:r>
              <a:rPr lang="en-US" err="1">
                <a:solidFill>
                  <a:srgbClr val="FF0000"/>
                </a:solidFill>
                <a:latin typeface="Times New Roman" panose="02020603050405020304" pitchFamily="18" charset="0"/>
                <a:ea typeface="+mn-lt"/>
                <a:cs typeface="Times New Roman" panose="02020603050405020304" pitchFamily="18" charset="0"/>
              </a:rPr>
              <a:t>hoặc</a:t>
            </a:r>
            <a:r>
              <a:rPr lang="en-US">
                <a:solidFill>
                  <a:srgbClr val="FF0000"/>
                </a:solidFill>
                <a:latin typeface="Times New Roman" panose="02020603050405020304" pitchFamily="18" charset="0"/>
                <a:ea typeface="+mn-lt"/>
                <a:cs typeface="Times New Roman" panose="02020603050405020304" pitchFamily="18" charset="0"/>
              </a:rPr>
              <a:t> Fill Up </a:t>
            </a:r>
            <a:r>
              <a:rPr lang="en-US" err="1">
                <a:solidFill>
                  <a:srgbClr val="FF0000"/>
                </a:solidFill>
                <a:latin typeface="Times New Roman" panose="02020603050405020304" pitchFamily="18" charset="0"/>
                <a:ea typeface="+mn-lt"/>
                <a:cs typeface="Times New Roman" panose="02020603050405020304" pitchFamily="18" charset="0"/>
              </a:rPr>
              <a:t>thành</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công</a:t>
            </a:r>
            <a:r>
              <a:rPr lang="en-US">
                <a:solidFill>
                  <a:srgbClr val="FF0000"/>
                </a:solidFill>
                <a:latin typeface="Times New Roman" panose="02020603050405020304" pitchFamily="18" charset="0"/>
                <a:ea typeface="+mn-lt"/>
                <a:cs typeface="Times New Roman" panose="02020603050405020304" pitchFamily="18" charset="0"/>
              </a:rPr>
              <a:t>.</a:t>
            </a:r>
          </a:p>
        </p:txBody>
      </p:sp>
      <p:sp>
        <p:nvSpPr>
          <p:cNvPr id="9" name="Flowchart: Process 8">
            <a:extLst>
              <a:ext uri="{FF2B5EF4-FFF2-40B4-BE49-F238E27FC236}">
                <a16:creationId xmlns:a16="http://schemas.microsoft.com/office/drawing/2014/main" id="{D16CDA5F-66B2-1196-3AF5-63B8C3063FC6}"/>
              </a:ext>
            </a:extLst>
          </p:cNvPr>
          <p:cNvSpPr/>
          <p:nvPr/>
        </p:nvSpPr>
        <p:spPr>
          <a:xfrm>
            <a:off x="6783456" y="1150174"/>
            <a:ext cx="5123471" cy="198556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State Name, </a:t>
            </a:r>
            <a:r>
              <a:rPr lang="en-US" err="1">
                <a:solidFill>
                  <a:srgbClr val="FF0000"/>
                </a:solidFill>
                <a:latin typeface="Times New Roman" panose="02020603050405020304" pitchFamily="18" charset="0"/>
                <a:ea typeface="+mn-lt"/>
                <a:cs typeface="Times New Roman" panose="02020603050405020304" pitchFamily="18" charset="0"/>
              </a:rPr>
              <a:t>sau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đó</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vào</a:t>
            </a:r>
            <a:r>
              <a:rPr lang="en-US">
                <a:solidFill>
                  <a:srgbClr val="FF0000"/>
                </a:solidFill>
                <a:latin typeface="Times New Roman" panose="02020603050405020304" pitchFamily="18" charset="0"/>
                <a:ea typeface="+mn-lt"/>
                <a:cs typeface="Times New Roman" panose="02020603050405020304" pitchFamily="18" charset="0"/>
              </a:rPr>
              <a:t> tab "Transform"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"Fill" | "Down". </a:t>
            </a:r>
            <a:r>
              <a:rPr lang="en-US" err="1">
                <a:solidFill>
                  <a:srgbClr val="FF0000"/>
                </a:solidFill>
                <a:latin typeface="Times New Roman" panose="02020603050405020304" pitchFamily="18" charset="0"/>
                <a:ea typeface="+mn-lt"/>
                <a:cs typeface="Times New Roman" panose="02020603050405020304" pitchFamily="18" charset="0"/>
              </a:rPr>
              <a:t>Chuyển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đổi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này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sẽ</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thay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thế</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tất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cả</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trong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State Name </a:t>
            </a:r>
            <a:r>
              <a:rPr lang="en-US" err="1">
                <a:solidFill>
                  <a:srgbClr val="FF0000"/>
                </a:solidFill>
                <a:latin typeface="Times New Roman" panose="02020603050405020304" pitchFamily="18" charset="0"/>
                <a:ea typeface="+mn-lt"/>
                <a:cs typeface="Times New Roman" panose="02020603050405020304" pitchFamily="18" charset="0"/>
              </a:rPr>
              <a:t>bằng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không</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bên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trên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đến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khi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gặp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một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không</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khác</a:t>
            </a:r>
            <a:r>
              <a:rPr lang="en-US">
                <a:solidFill>
                  <a:srgbClr val="FF0000"/>
                </a:solidFill>
                <a:latin typeface="Times New Roman" panose="02020603050405020304" pitchFamily="18" charset="0"/>
                <a:ea typeface="+mn-lt"/>
                <a:cs typeface="Times New Roman" panose="02020603050405020304" pitchFamily="18" charset="0"/>
              </a:rPr>
              <a:t>. Sau </a:t>
            </a:r>
            <a:r>
              <a:rPr lang="en-US" err="1">
                <a:solidFill>
                  <a:srgbClr val="FF0000"/>
                </a:solidFill>
                <a:latin typeface="Times New Roman" panose="02020603050405020304" pitchFamily="18" charset="0"/>
                <a:ea typeface="+mn-lt"/>
                <a:cs typeface="Times New Roman" panose="02020603050405020304" pitchFamily="18" charset="0"/>
              </a:rPr>
              <a:t>khi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thực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hiện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cuộn</a:t>
            </a:r>
            <a:r>
              <a:rPr lang="en-US">
                <a:solidFill>
                  <a:srgbClr val="FF0000"/>
                </a:solidFill>
                <a:latin typeface="Times New Roman" panose="02020603050405020304" pitchFamily="18" charset="0"/>
                <a:ea typeface="+mn-lt"/>
                <a:cs typeface="Times New Roman" panose="02020603050405020304" pitchFamily="18" charset="0"/>
              </a:rPr>
              <a:t> qua </a:t>
            </a:r>
            <a:r>
              <a:rPr lang="en-US" err="1">
                <a:solidFill>
                  <a:srgbClr val="FF0000"/>
                </a:solidFill>
                <a:latin typeface="Times New Roman" panose="02020603050405020304" pitchFamily="18" charset="0"/>
                <a:ea typeface="+mn-lt"/>
                <a:cs typeface="Times New Roman" panose="02020603050405020304" pitchFamily="18" charset="0"/>
              </a:rPr>
              <a:t>kết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quả</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để</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đảm</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bảo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rằng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của</a:t>
            </a:r>
            <a:r>
              <a:rPr lang="en-US">
                <a:solidFill>
                  <a:srgbClr val="FF0000"/>
                </a:solidFill>
                <a:latin typeface="Times New Roman" panose="02020603050405020304" pitchFamily="18" charset="0"/>
                <a:ea typeface="+mn-lt"/>
                <a:cs typeface="Times New Roman" panose="02020603050405020304" pitchFamily="18" charset="0"/>
              </a:rPr>
              <a:t> Alabama </a:t>
            </a:r>
            <a:r>
              <a:rPr lang="en-US" err="1">
                <a:solidFill>
                  <a:srgbClr val="FF0000"/>
                </a:solidFill>
                <a:latin typeface="Times New Roman" panose="02020603050405020304" pitchFamily="18" charset="0"/>
                <a:ea typeface="+mn-lt"/>
                <a:cs typeface="Times New Roman" panose="02020603050405020304" pitchFamily="18" charset="0"/>
              </a:rPr>
              <a:t>đã</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được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thay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thế</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bằng</a:t>
            </a:r>
            <a:r>
              <a:rPr lang="en-US">
                <a:solidFill>
                  <a:srgbClr val="FF0000"/>
                </a:solidFill>
                <a:latin typeface="Times New Roman" panose="02020603050405020304" pitchFamily="18" charset="0"/>
                <a:ea typeface="+mn-lt"/>
                <a:cs typeface="Times New Roman" panose="02020603050405020304" pitchFamily="18" charset="0"/>
              </a:rPr>
              <a:t> Alaska ở </a:t>
            </a:r>
            <a:r>
              <a:rPr lang="en-US" err="1">
                <a:solidFill>
                  <a:srgbClr val="FF0000"/>
                </a:solidFill>
                <a:latin typeface="Times New Roman" panose="02020603050405020304" pitchFamily="18" charset="0"/>
                <a:ea typeface="+mn-lt"/>
                <a:cs typeface="Times New Roman" panose="02020603050405020304" pitchFamily="18" charset="0"/>
              </a:rPr>
              <a:t>nơi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thích</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hợp</a:t>
            </a:r>
            <a:r>
              <a:rPr lang="en-US">
                <a:solidFill>
                  <a:srgbClr val="FF0000"/>
                </a:solidFill>
                <a:latin typeface="Times New Roman" panose="02020603050405020304" pitchFamily="18" charset="0"/>
                <a:ea typeface="+mn-lt"/>
                <a:cs typeface="Times New Roman" panose="02020603050405020304" pitchFamily="18" charset="0"/>
              </a:rPr>
              <a:t>.</a:t>
            </a:r>
          </a:p>
        </p:txBody>
      </p:sp>
      <p:sp>
        <p:nvSpPr>
          <p:cNvPr id="13" name="Arrow: Right 12">
            <a:extLst>
              <a:ext uri="{FF2B5EF4-FFF2-40B4-BE49-F238E27FC236}">
                <a16:creationId xmlns:a16="http://schemas.microsoft.com/office/drawing/2014/main" id="{10A997F0-3271-BD4A-573C-943E16BCF26A}"/>
              </a:ext>
            </a:extLst>
          </p:cNvPr>
          <p:cNvSpPr/>
          <p:nvPr/>
        </p:nvSpPr>
        <p:spPr>
          <a:xfrm>
            <a:off x="6097936" y="197922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Arrow: Down 13">
            <a:extLst>
              <a:ext uri="{FF2B5EF4-FFF2-40B4-BE49-F238E27FC236}">
                <a16:creationId xmlns:a16="http://schemas.microsoft.com/office/drawing/2014/main" id="{E25D1B8E-8460-1EFF-D8E4-254A5EE11808}"/>
              </a:ext>
            </a:extLst>
          </p:cNvPr>
          <p:cNvSpPr/>
          <p:nvPr/>
        </p:nvSpPr>
        <p:spPr>
          <a:xfrm>
            <a:off x="9341832" y="3315191"/>
            <a:ext cx="362677" cy="589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Flowchart: Process 14">
            <a:extLst>
              <a:ext uri="{FF2B5EF4-FFF2-40B4-BE49-F238E27FC236}">
                <a16:creationId xmlns:a16="http://schemas.microsoft.com/office/drawing/2014/main" id="{522B86B4-6794-5F6D-A0DF-06360A9D0F2A}"/>
              </a:ext>
            </a:extLst>
          </p:cNvPr>
          <p:cNvSpPr/>
          <p:nvPr/>
        </p:nvSpPr>
        <p:spPr>
          <a:xfrm>
            <a:off x="6783456" y="4016745"/>
            <a:ext cx="5159757" cy="129614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err="1">
                <a:solidFill>
                  <a:srgbClr val="FF0000"/>
                </a:solidFill>
                <a:latin typeface="Times New Roman" panose="02020603050405020304" pitchFamily="18" charset="0"/>
                <a:ea typeface="+mn-lt"/>
                <a:cs typeface="Times New Roman" panose="02020603050405020304" pitchFamily="18" charset="0"/>
              </a:rPr>
              <a:t>Lọc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bỏ</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bất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kỳ</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giá</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trị</a:t>
            </a:r>
            <a:r>
              <a:rPr lang="en-US">
                <a:solidFill>
                  <a:srgbClr val="FF0000"/>
                </a:solidFill>
                <a:latin typeface="Times New Roman" panose="02020603050405020304" pitchFamily="18" charset="0"/>
                <a:ea typeface="+mn-lt"/>
                <a:cs typeface="Times New Roman" panose="02020603050405020304" pitchFamily="18" charset="0"/>
              </a:rPr>
              <a:t> null </a:t>
            </a:r>
            <a:r>
              <a:rPr lang="en-US" err="1">
                <a:solidFill>
                  <a:srgbClr val="FF0000"/>
                </a:solidFill>
                <a:latin typeface="Times New Roman" panose="02020603050405020304" pitchFamily="18" charset="0"/>
                <a:ea typeface="+mn-lt"/>
                <a:cs typeface="Times New Roman" panose="02020603050405020304" pitchFamily="18" charset="0"/>
              </a:rPr>
              <a:t>nào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xuất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hiện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trong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State Abbreviation.</a:t>
            </a:r>
          </a:p>
        </p:txBody>
      </p:sp>
      <p:sp>
        <p:nvSpPr>
          <p:cNvPr id="4" name="Flowchart: Process 3">
            <a:extLst>
              <a:ext uri="{FF2B5EF4-FFF2-40B4-BE49-F238E27FC236}">
                <a16:creationId xmlns:a16="http://schemas.microsoft.com/office/drawing/2014/main" id="{262C55BB-917E-28A2-DF83-47D1B23E2B2B}"/>
              </a:ext>
            </a:extLst>
          </p:cNvPr>
          <p:cNvSpPr/>
          <p:nvPr/>
        </p:nvSpPr>
        <p:spPr>
          <a:xfrm>
            <a:off x="200804" y="146632"/>
            <a:ext cx="1656276" cy="68292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2. Fill Down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pic>
        <p:nvPicPr>
          <p:cNvPr id="6" name="Picture 5" descr="A screenshot of a computer&#10;&#10;Description automatically generated">
            <a:extLst>
              <a:ext uri="{FF2B5EF4-FFF2-40B4-BE49-F238E27FC236}">
                <a16:creationId xmlns:a16="http://schemas.microsoft.com/office/drawing/2014/main" id="{98F105F3-465D-4634-5461-7F59E42540C1}"/>
              </a:ext>
            </a:extLst>
          </p:cNvPr>
          <p:cNvPicPr>
            <a:picLocks noChangeAspect="1"/>
          </p:cNvPicPr>
          <p:nvPr/>
        </p:nvPicPr>
        <p:blipFill>
          <a:blip r:embed="rId2"/>
          <a:stretch>
            <a:fillRect/>
          </a:stretch>
        </p:blipFill>
        <p:spPr>
          <a:xfrm>
            <a:off x="275167" y="3209395"/>
            <a:ext cx="6102048" cy="3511400"/>
          </a:xfrm>
          <a:prstGeom prst="rect">
            <a:avLst/>
          </a:prstGeom>
        </p:spPr>
      </p:pic>
      <p:sp>
        <p:nvSpPr>
          <p:cNvPr id="10" name="TextBox 9">
            <a:extLst>
              <a:ext uri="{FF2B5EF4-FFF2-40B4-BE49-F238E27FC236}">
                <a16:creationId xmlns:a16="http://schemas.microsoft.com/office/drawing/2014/main" id="{07211570-88DF-76D1-05ED-592BEDE39383}"/>
              </a:ext>
            </a:extLst>
          </p:cNvPr>
          <p:cNvSpPr txBox="1"/>
          <p:nvPr/>
        </p:nvSpPr>
        <p:spPr>
          <a:xfrm>
            <a:off x="6783456" y="5670332"/>
            <a:ext cx="512281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err="1">
                <a:solidFill>
                  <a:srgbClr val="FF0000"/>
                </a:solidFill>
                <a:latin typeface="Times New Roman"/>
                <a:cs typeface="Times New Roman"/>
              </a:rPr>
              <a:t>Kết</a:t>
            </a:r>
            <a:r>
              <a:rPr lang="en-US" sz="2200" b="1">
                <a:solidFill>
                  <a:srgbClr val="FF0000"/>
                </a:solidFill>
                <a:latin typeface="Times New Roman"/>
                <a:cs typeface="Times New Roman"/>
              </a:rPr>
              <a:t> </a:t>
            </a:r>
            <a:r>
              <a:rPr lang="en-US" sz="2200" b="1" err="1">
                <a:solidFill>
                  <a:srgbClr val="FF0000"/>
                </a:solidFill>
                <a:latin typeface="Times New Roman"/>
                <a:cs typeface="Times New Roman"/>
              </a:rPr>
              <a:t>quả</a:t>
            </a:r>
            <a:r>
              <a:rPr lang="en-US" sz="2200" b="1">
                <a:solidFill>
                  <a:srgbClr val="FF0000"/>
                </a:solidFill>
                <a:latin typeface="Times New Roman"/>
                <a:cs typeface="Times New Roman"/>
              </a:rPr>
              <a:t>:</a:t>
            </a:r>
            <a:r>
              <a:rPr lang="en-US" sz="2200" b="1">
                <a:latin typeface="Times New Roman"/>
                <a:cs typeface="Times New Roman"/>
              </a:rPr>
              <a:t> </a:t>
            </a:r>
            <a:r>
              <a:rPr lang="en-US" sz="2200" b="1" err="1">
                <a:latin typeface="Times New Roman"/>
                <a:ea typeface="+mn-lt"/>
                <a:cs typeface="Times New Roman"/>
              </a:rPr>
              <a:t>Tất</a:t>
            </a:r>
            <a:r>
              <a:rPr lang="en-US" sz="2200" b="1">
                <a:latin typeface="Times New Roman"/>
                <a:ea typeface="+mn-lt"/>
                <a:cs typeface="Times New Roman"/>
              </a:rPr>
              <a:t> </a:t>
            </a:r>
            <a:r>
              <a:rPr lang="en-US" sz="2200" b="1" err="1">
                <a:latin typeface="Times New Roman"/>
                <a:ea typeface="+mn-lt"/>
                <a:cs typeface="Times New Roman"/>
              </a:rPr>
              <a:t>cả</a:t>
            </a:r>
            <a:r>
              <a:rPr lang="en-US" sz="2200" b="1">
                <a:latin typeface="Times New Roman"/>
                <a:ea typeface="+mn-lt"/>
                <a:cs typeface="Times New Roman"/>
              </a:rPr>
              <a:t> </a:t>
            </a:r>
            <a:r>
              <a:rPr lang="en-US" sz="2200" b="1" err="1">
                <a:latin typeface="Times New Roman"/>
                <a:ea typeface="+mn-lt"/>
                <a:cs typeface="Times New Roman"/>
              </a:rPr>
              <a:t>các</a:t>
            </a:r>
            <a:r>
              <a:rPr lang="en-US" sz="2200" b="1">
                <a:latin typeface="Times New Roman"/>
                <a:ea typeface="+mn-lt"/>
                <a:cs typeface="Times New Roman"/>
              </a:rPr>
              <a:t> </a:t>
            </a:r>
            <a:r>
              <a:rPr lang="en-US" sz="2200" b="1" err="1">
                <a:latin typeface="Times New Roman"/>
                <a:ea typeface="+mn-lt"/>
                <a:cs typeface="Times New Roman"/>
              </a:rPr>
              <a:t>giá</a:t>
            </a:r>
            <a:r>
              <a:rPr lang="en-US" sz="2200" b="1">
                <a:latin typeface="Times New Roman"/>
                <a:ea typeface="+mn-lt"/>
                <a:cs typeface="Times New Roman"/>
              </a:rPr>
              <a:t> </a:t>
            </a:r>
            <a:r>
              <a:rPr lang="en-US" sz="2200" b="1" err="1">
                <a:latin typeface="Times New Roman"/>
                <a:ea typeface="+mn-lt"/>
                <a:cs typeface="Times New Roman"/>
              </a:rPr>
              <a:t>trị</a:t>
            </a:r>
            <a:r>
              <a:rPr lang="en-US" sz="2200" b="1">
                <a:latin typeface="Times New Roman"/>
                <a:ea typeface="+mn-lt"/>
                <a:cs typeface="Times New Roman"/>
              </a:rPr>
              <a:t> null </a:t>
            </a:r>
            <a:r>
              <a:rPr lang="en-US" sz="2200" b="1" err="1">
                <a:latin typeface="Times New Roman"/>
                <a:ea typeface="+mn-lt"/>
                <a:cs typeface="Times New Roman"/>
              </a:rPr>
              <a:t>trong</a:t>
            </a:r>
            <a:r>
              <a:rPr lang="en-US" sz="2200" b="1">
                <a:latin typeface="Times New Roman"/>
                <a:ea typeface="+mn-lt"/>
                <a:cs typeface="Times New Roman"/>
              </a:rPr>
              <a:t> </a:t>
            </a:r>
            <a:r>
              <a:rPr lang="en-US" sz="2200" b="1" err="1">
                <a:latin typeface="Times New Roman"/>
                <a:ea typeface="+mn-lt"/>
                <a:cs typeface="Times New Roman"/>
              </a:rPr>
              <a:t>cột</a:t>
            </a:r>
            <a:r>
              <a:rPr lang="en-US" sz="2200" b="1">
                <a:latin typeface="Times New Roman"/>
                <a:ea typeface="+mn-lt"/>
                <a:cs typeface="Times New Roman"/>
              </a:rPr>
              <a:t> </a:t>
            </a:r>
            <a:r>
              <a:rPr lang="en-US" sz="2200" b="1">
                <a:latin typeface="Times New Roman"/>
                <a:cs typeface="Times New Roman"/>
              </a:rPr>
              <a:t>State Abbreviation</a:t>
            </a:r>
            <a:r>
              <a:rPr lang="en-US" sz="2200" b="1">
                <a:latin typeface="Times New Roman"/>
                <a:ea typeface="+mn-lt"/>
                <a:cs typeface="Times New Roman"/>
              </a:rPr>
              <a:t> </a:t>
            </a:r>
            <a:r>
              <a:rPr lang="en-US" sz="2200" b="1" err="1">
                <a:latin typeface="Times New Roman"/>
                <a:ea typeface="+mn-lt"/>
                <a:cs typeface="Times New Roman"/>
              </a:rPr>
              <a:t>đã</a:t>
            </a:r>
            <a:r>
              <a:rPr lang="en-US" sz="2200" b="1">
                <a:latin typeface="Times New Roman"/>
                <a:ea typeface="+mn-lt"/>
                <a:cs typeface="Times New Roman"/>
              </a:rPr>
              <a:t> </a:t>
            </a:r>
            <a:r>
              <a:rPr lang="en-US" sz="2200" b="1" err="1">
                <a:latin typeface="Times New Roman"/>
                <a:ea typeface="+mn-lt"/>
                <a:cs typeface="Times New Roman"/>
              </a:rPr>
              <a:t>bị</a:t>
            </a:r>
            <a:r>
              <a:rPr lang="en-US" sz="2200" b="1">
                <a:latin typeface="Times New Roman"/>
                <a:ea typeface="+mn-lt"/>
                <a:cs typeface="Times New Roman"/>
              </a:rPr>
              <a:t> </a:t>
            </a:r>
            <a:r>
              <a:rPr lang="en-US" sz="2200" b="1" err="1">
                <a:latin typeface="Times New Roman"/>
                <a:ea typeface="+mn-lt"/>
                <a:cs typeface="Times New Roman"/>
              </a:rPr>
              <a:t>loại</a:t>
            </a:r>
            <a:r>
              <a:rPr lang="en-US" sz="2200" b="1">
                <a:latin typeface="Times New Roman"/>
                <a:ea typeface="+mn-lt"/>
                <a:cs typeface="Times New Roman"/>
              </a:rPr>
              <a:t> </a:t>
            </a:r>
            <a:r>
              <a:rPr lang="en-US" sz="2200" b="1" err="1">
                <a:latin typeface="Times New Roman"/>
                <a:ea typeface="+mn-lt"/>
                <a:cs typeface="Times New Roman"/>
              </a:rPr>
              <a:t>bỏ</a:t>
            </a:r>
            <a:r>
              <a:rPr lang="en-US" sz="2200" b="1">
                <a:latin typeface="Times New Roman"/>
                <a:ea typeface="+mn-lt"/>
                <a:cs typeface="Times New Roman"/>
              </a:rPr>
              <a:t>.</a:t>
            </a:r>
            <a:endParaRPr lang="en-US" sz="2200" b="1">
              <a:latin typeface="Times New Roman"/>
              <a:cs typeface="Times New Roman"/>
            </a:endParaRPr>
          </a:p>
        </p:txBody>
      </p:sp>
    </p:spTree>
    <p:extLst>
      <p:ext uri="{BB962C8B-B14F-4D97-AF65-F5344CB8AC3E}">
        <p14:creationId xmlns:p14="http://schemas.microsoft.com/office/powerpoint/2010/main" val="235484456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4"/>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26</a:t>
            </a:fld>
            <a:endParaRPr lang="en-US"/>
          </a:p>
        </p:txBody>
      </p:sp>
      <p:sp>
        <p:nvSpPr>
          <p:cNvPr id="5" name="TextBox 4">
            <a:extLst>
              <a:ext uri="{FF2B5EF4-FFF2-40B4-BE49-F238E27FC236}">
                <a16:creationId xmlns:a16="http://schemas.microsoft.com/office/drawing/2014/main" id="{664CDBAF-7C6D-F7D1-72C5-D2E34BD6D24E}"/>
              </a:ext>
            </a:extLst>
          </p:cNvPr>
          <p:cNvSpPr txBox="1"/>
          <p:nvPr/>
        </p:nvSpPr>
        <p:spPr>
          <a:xfrm>
            <a:off x="1544333" y="978604"/>
            <a:ext cx="911226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a:solidFill>
                  <a:srgbClr val="FF0000"/>
                </a:solidFill>
                <a:latin typeface="Times New Roman"/>
                <a:ea typeface="+mn-lt"/>
                <a:cs typeface="+mn-lt"/>
              </a:rPr>
              <a:t>Unpivot</a:t>
            </a:r>
            <a:r>
              <a:rPr lang="en-US" sz="2200" b="1">
                <a:latin typeface="Times New Roman"/>
                <a:ea typeface="+mn-lt"/>
                <a:cs typeface="+mn-lt"/>
              </a:rPr>
              <a:t> </a:t>
            </a:r>
            <a:r>
              <a:rPr lang="en-US" sz="2200" b="1" err="1">
                <a:latin typeface="Times New Roman"/>
                <a:ea typeface="+mn-lt"/>
                <a:cs typeface="+mn-lt"/>
              </a:rPr>
              <a:t>là</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công</a:t>
            </a:r>
            <a:r>
              <a:rPr lang="en-US" sz="2200" b="1">
                <a:latin typeface="Times New Roman"/>
                <a:ea typeface="+mn-lt"/>
                <a:cs typeface="+mn-lt"/>
              </a:rPr>
              <a:t> </a:t>
            </a:r>
            <a:r>
              <a:rPr lang="en-US" sz="2200" b="1" err="1">
                <a:latin typeface="Times New Roman"/>
                <a:ea typeface="+mn-lt"/>
                <a:cs typeface="+mn-lt"/>
              </a:rPr>
              <a:t>cụ</a:t>
            </a:r>
            <a:r>
              <a:rPr lang="en-US" sz="2200" b="1">
                <a:latin typeface="Times New Roman"/>
                <a:ea typeface="+mn-lt"/>
                <a:cs typeface="+mn-lt"/>
              </a:rPr>
              <a:t> </a:t>
            </a:r>
            <a:r>
              <a:rPr lang="en-US" sz="2200" b="1" err="1">
                <a:latin typeface="Times New Roman"/>
                <a:ea typeface="+mn-lt"/>
                <a:cs typeface="+mn-lt"/>
              </a:rPr>
              <a:t>mạnh</a:t>
            </a:r>
            <a:r>
              <a:rPr lang="en-US" sz="2200" b="1">
                <a:latin typeface="Times New Roman"/>
                <a:ea typeface="+mn-lt"/>
                <a:cs typeface="+mn-lt"/>
              </a:rPr>
              <a:t> </a:t>
            </a:r>
            <a:r>
              <a:rPr lang="en-US" sz="2200" b="1" err="1">
                <a:latin typeface="Times New Roman"/>
                <a:ea typeface="+mn-lt"/>
                <a:cs typeface="+mn-lt"/>
              </a:rPr>
              <a:t>mẽ</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phép</a:t>
            </a:r>
            <a:r>
              <a:rPr lang="en-US" sz="2200" b="1">
                <a:latin typeface="Times New Roman"/>
                <a:ea typeface="+mn-lt"/>
                <a:cs typeface="+mn-lt"/>
              </a:rPr>
              <a:t> </a:t>
            </a:r>
            <a:r>
              <a:rPr lang="en-US" sz="2200" b="1" err="1">
                <a:latin typeface="Times New Roman"/>
                <a:ea typeface="+mn-lt"/>
                <a:cs typeface="+mn-lt"/>
              </a:rPr>
              <a:t>tổ</a:t>
            </a:r>
            <a:r>
              <a:rPr lang="en-US" sz="2200" b="1">
                <a:latin typeface="Times New Roman"/>
                <a:ea typeface="+mn-lt"/>
                <a:cs typeface="+mn-lt"/>
              </a:rPr>
              <a:t> </a:t>
            </a:r>
            <a:r>
              <a:rPr lang="en-US" sz="2200" b="1" err="1">
                <a:latin typeface="Times New Roman"/>
                <a:ea typeface="+mn-lt"/>
                <a:cs typeface="+mn-lt"/>
              </a:rPr>
              <a:t>chức</a:t>
            </a:r>
            <a:r>
              <a:rPr lang="en-US" sz="2200" b="1">
                <a:latin typeface="Times New Roman"/>
                <a:ea typeface="+mn-lt"/>
                <a:cs typeface="+mn-lt"/>
              </a:rPr>
              <a:t> </a:t>
            </a:r>
            <a:r>
              <a:rPr lang="en-US" sz="2200" b="1" err="1">
                <a:latin typeface="Times New Roman"/>
                <a:ea typeface="+mn-lt"/>
                <a:cs typeface="+mn-lt"/>
              </a:rPr>
              <a:t>lại</a:t>
            </a:r>
            <a:r>
              <a:rPr lang="en-US" sz="2200" b="1">
                <a:latin typeface="Times New Roman"/>
                <a:ea typeface="+mn-lt"/>
                <a:cs typeface="+mn-lt"/>
              </a:rPr>
              <a:t> </a:t>
            </a:r>
            <a:r>
              <a:rPr lang="en-US" sz="2200" b="1" err="1">
                <a:latin typeface="Times New Roman"/>
                <a:ea typeface="+mn-lt"/>
                <a:cs typeface="+mn-lt"/>
              </a:rPr>
              <a:t>tập</a:t>
            </a:r>
            <a:r>
              <a:rPr lang="en-US" sz="2200" b="1">
                <a:latin typeface="Times New Roman"/>
                <a:ea typeface="+mn-lt"/>
                <a:cs typeface="+mn-lt"/>
              </a:rPr>
              <a:t> </a:t>
            </a:r>
            <a:r>
              <a:rPr lang="en-US" sz="2200" b="1" err="1">
                <a:latin typeface="Times New Roman"/>
                <a:ea typeface="+mn-lt"/>
                <a:cs typeface="+mn-lt"/>
              </a:rPr>
              <a:t>dữ</a:t>
            </a:r>
            <a:r>
              <a:rPr lang="en-US" sz="2200" b="1">
                <a:latin typeface="Times New Roman"/>
                <a:ea typeface="+mn-lt"/>
                <a:cs typeface="+mn-lt"/>
              </a:rPr>
              <a:t> </a:t>
            </a:r>
            <a:r>
              <a:rPr lang="en-US" sz="2200" b="1" err="1">
                <a:latin typeface="Times New Roman"/>
                <a:ea typeface="+mn-lt"/>
                <a:cs typeface="+mn-lt"/>
              </a:rPr>
              <a:t>liệu</a:t>
            </a:r>
            <a:r>
              <a:rPr lang="en-US" sz="2200" b="1">
                <a:latin typeface="Times New Roman"/>
                <a:ea typeface="+mn-lt"/>
                <a:cs typeface="+mn-lt"/>
              </a:rPr>
              <a:t> </a:t>
            </a:r>
            <a:r>
              <a:rPr lang="en-US" sz="2200" b="1" err="1">
                <a:latin typeface="Times New Roman"/>
                <a:ea typeface="+mn-lt"/>
                <a:cs typeface="+mn-lt"/>
              </a:rPr>
              <a:t>thành</a:t>
            </a:r>
            <a:r>
              <a:rPr lang="en-US" sz="2200" b="1">
                <a:latin typeface="Times New Roman"/>
                <a:ea typeface="+mn-lt"/>
                <a:cs typeface="+mn-lt"/>
              </a:rPr>
              <a:t> </a:t>
            </a:r>
            <a:r>
              <a:rPr lang="en-US" sz="2200" b="1" err="1">
                <a:latin typeface="Times New Roman"/>
                <a:ea typeface="+mn-lt"/>
                <a:cs typeface="+mn-lt"/>
              </a:rPr>
              <a:t>định</a:t>
            </a:r>
            <a:r>
              <a:rPr lang="en-US" sz="2200" b="1">
                <a:latin typeface="Times New Roman"/>
                <a:ea typeface="+mn-lt"/>
                <a:cs typeface="+mn-lt"/>
              </a:rPr>
              <a:t> </a:t>
            </a:r>
            <a:r>
              <a:rPr lang="en-US" sz="2200" b="1" err="1">
                <a:latin typeface="Times New Roman"/>
                <a:ea typeface="+mn-lt"/>
                <a:cs typeface="+mn-lt"/>
              </a:rPr>
              <a:t>dạng</a:t>
            </a:r>
            <a:r>
              <a:rPr lang="en-US" sz="2200" b="1">
                <a:latin typeface="Times New Roman"/>
                <a:ea typeface="+mn-lt"/>
                <a:cs typeface="+mn-lt"/>
              </a:rPr>
              <a:t> </a:t>
            </a:r>
            <a:r>
              <a:rPr lang="en-US" sz="2200" b="1" err="1">
                <a:latin typeface="Times New Roman"/>
                <a:ea typeface="+mn-lt"/>
                <a:cs typeface="+mn-lt"/>
              </a:rPr>
              <a:t>có</a:t>
            </a:r>
            <a:r>
              <a:rPr lang="en-US" sz="2200" b="1">
                <a:latin typeface="Times New Roman"/>
                <a:ea typeface="+mn-lt"/>
                <a:cs typeface="+mn-lt"/>
              </a:rPr>
              <a:t> </a:t>
            </a:r>
            <a:r>
              <a:rPr lang="en-US" sz="2200" b="1" err="1">
                <a:latin typeface="Times New Roman"/>
                <a:ea typeface="+mn-lt"/>
                <a:cs typeface="+mn-lt"/>
              </a:rPr>
              <a:t>cấu</a:t>
            </a:r>
            <a:r>
              <a:rPr lang="en-US" sz="2200" b="1">
                <a:latin typeface="Times New Roman"/>
                <a:ea typeface="+mn-lt"/>
                <a:cs typeface="+mn-lt"/>
              </a:rPr>
              <a:t> </a:t>
            </a:r>
            <a:r>
              <a:rPr lang="en-US" sz="2200" b="1" err="1">
                <a:latin typeface="Times New Roman"/>
                <a:ea typeface="+mn-lt"/>
                <a:cs typeface="+mn-lt"/>
              </a:rPr>
              <a:t>trúc</a:t>
            </a:r>
            <a:r>
              <a:rPr lang="en-US" sz="2200" b="1">
                <a:latin typeface="Times New Roman"/>
                <a:ea typeface="+mn-lt"/>
                <a:cs typeface="+mn-lt"/>
              </a:rPr>
              <a:t> </a:t>
            </a:r>
            <a:r>
              <a:rPr lang="en-US" sz="2200" b="1" err="1">
                <a:latin typeface="Times New Roman"/>
                <a:ea typeface="+mn-lt"/>
                <a:cs typeface="+mn-lt"/>
              </a:rPr>
              <a:t>hơn</a:t>
            </a:r>
            <a:r>
              <a:rPr lang="en-US" sz="2200" b="1">
                <a:latin typeface="Times New Roman"/>
                <a:ea typeface="+mn-lt"/>
                <a:cs typeface="+mn-lt"/>
              </a:rPr>
              <a:t>, </a:t>
            </a:r>
            <a:r>
              <a:rPr lang="en-US" sz="2200" b="1" err="1">
                <a:latin typeface="Times New Roman"/>
                <a:ea typeface="+mn-lt"/>
                <a:cs typeface="+mn-lt"/>
              </a:rPr>
              <a:t>phù</a:t>
            </a:r>
            <a:r>
              <a:rPr lang="en-US" sz="2200" b="1">
                <a:latin typeface="Times New Roman"/>
                <a:ea typeface="+mn-lt"/>
                <a:cs typeface="+mn-lt"/>
              </a:rPr>
              <a:t> </a:t>
            </a:r>
            <a:r>
              <a:rPr lang="en-US" sz="2200" b="1" err="1">
                <a:latin typeface="Times New Roman"/>
                <a:ea typeface="+mn-lt"/>
                <a:cs typeface="+mn-lt"/>
              </a:rPr>
              <a:t>hợp</a:t>
            </a:r>
            <a:r>
              <a:rPr lang="en-US" sz="2200" b="1">
                <a:latin typeface="Times New Roman"/>
                <a:ea typeface="+mn-lt"/>
                <a:cs typeface="+mn-lt"/>
              </a:rPr>
              <a:t> </a:t>
            </a:r>
            <a:r>
              <a:rPr lang="en-US" sz="2200" b="1" err="1">
                <a:latin typeface="Times New Roman"/>
                <a:ea typeface="+mn-lt"/>
                <a:cs typeface="+mn-lt"/>
              </a:rPr>
              <a:t>hơn</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phân</a:t>
            </a:r>
            <a:r>
              <a:rPr lang="en-US" sz="2200" b="1">
                <a:latin typeface="Times New Roman"/>
                <a:ea typeface="+mn-lt"/>
                <a:cs typeface="+mn-lt"/>
              </a:rPr>
              <a:t> </a:t>
            </a:r>
            <a:r>
              <a:rPr lang="en-US" sz="2200" b="1" err="1">
                <a:latin typeface="Times New Roman"/>
                <a:ea typeface="+mn-lt"/>
                <a:cs typeface="+mn-lt"/>
              </a:rPr>
              <a:t>tích</a:t>
            </a:r>
            <a:r>
              <a:rPr lang="en-US" sz="2200" b="1">
                <a:latin typeface="Times New Roman"/>
                <a:ea typeface="+mn-lt"/>
                <a:cs typeface="+mn-lt"/>
              </a:rPr>
              <a:t> BI. </a:t>
            </a:r>
            <a:endParaRPr lang="en-US" sz="2200" b="1">
              <a:latin typeface="Times New Roman"/>
              <a:ea typeface="+mn-lt"/>
              <a:cs typeface="Times New Roman"/>
            </a:endParaRPr>
          </a:p>
          <a:p>
            <a:pPr algn="just"/>
            <a:r>
              <a:rPr lang="en-US" sz="2200" b="1" err="1">
                <a:latin typeface="Times New Roman"/>
                <a:ea typeface="+mn-lt"/>
                <a:cs typeface="+mn-lt"/>
              </a:rPr>
              <a:t>Để</a:t>
            </a:r>
            <a:r>
              <a:rPr lang="en-US" sz="2200" b="1">
                <a:latin typeface="Times New Roman"/>
                <a:ea typeface="+mn-lt"/>
                <a:cs typeface="+mn-lt"/>
              </a:rPr>
              <a:t> </a:t>
            </a:r>
            <a:r>
              <a:rPr lang="en-US" sz="2200" b="1" err="1">
                <a:latin typeface="Times New Roman"/>
                <a:ea typeface="+mn-lt"/>
                <a:cs typeface="+mn-lt"/>
              </a:rPr>
              <a:t>hiểu</a:t>
            </a:r>
            <a:r>
              <a:rPr lang="en-US" sz="2200" b="1">
                <a:latin typeface="Times New Roman"/>
                <a:ea typeface="+mn-lt"/>
                <a:cs typeface="+mn-lt"/>
              </a:rPr>
              <a:t> </a:t>
            </a:r>
            <a:r>
              <a:rPr lang="en-US" sz="2200" b="1" err="1">
                <a:latin typeface="Times New Roman"/>
                <a:ea typeface="+mn-lt"/>
                <a:cs typeface="+mn-lt"/>
              </a:rPr>
              <a:t>rõ</a:t>
            </a:r>
            <a:r>
              <a:rPr lang="en-US" sz="2200" b="1">
                <a:latin typeface="Times New Roman"/>
                <a:ea typeface="+mn-lt"/>
                <a:cs typeface="+mn-lt"/>
              </a:rPr>
              <a:t> </a:t>
            </a:r>
            <a:r>
              <a:rPr lang="en-US" sz="2200" b="1" err="1">
                <a:latin typeface="Times New Roman"/>
                <a:ea typeface="+mn-lt"/>
                <a:cs typeface="+mn-lt"/>
              </a:rPr>
              <a:t>hơn</a:t>
            </a:r>
            <a:r>
              <a:rPr lang="en-US" sz="2200" b="1">
                <a:latin typeface="Times New Roman"/>
                <a:ea typeface="+mn-lt"/>
                <a:cs typeface="+mn-lt"/>
              </a:rPr>
              <a:t> </a:t>
            </a:r>
            <a:r>
              <a:rPr lang="en-US" sz="2200" b="1" err="1">
                <a:latin typeface="Times New Roman"/>
                <a:ea typeface="+mn-lt"/>
                <a:cs typeface="+mn-lt"/>
              </a:rPr>
              <a:t>về</a:t>
            </a:r>
            <a:r>
              <a:rPr lang="en-US" sz="2200" b="1">
                <a:latin typeface="Times New Roman"/>
                <a:ea typeface="+mn-lt"/>
                <a:cs typeface="+mn-lt"/>
              </a:rPr>
              <a:t> </a:t>
            </a:r>
            <a:r>
              <a:rPr lang="en-US" sz="2200" b="1" err="1">
                <a:latin typeface="Times New Roman"/>
                <a:ea typeface="+mn-lt"/>
                <a:cs typeface="+mn-lt"/>
              </a:rPr>
              <a:t>mục</a:t>
            </a:r>
            <a:r>
              <a:rPr lang="en-US" sz="2200" b="1">
                <a:latin typeface="Times New Roman"/>
                <a:ea typeface="+mn-lt"/>
                <a:cs typeface="+mn-lt"/>
              </a:rPr>
              <a:t> </a:t>
            </a:r>
            <a:r>
              <a:rPr lang="en-US" sz="2200" b="1" err="1">
                <a:latin typeface="Times New Roman"/>
                <a:ea typeface="+mn-lt"/>
                <a:cs typeface="+mn-lt"/>
              </a:rPr>
              <a:t>đích</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a:t>
            </a:r>
            <a:r>
              <a:rPr lang="en-US" sz="2200" b="1">
                <a:solidFill>
                  <a:srgbClr val="FF0000"/>
                </a:solidFill>
                <a:latin typeface="Times New Roman"/>
                <a:ea typeface="+mn-lt"/>
                <a:cs typeface="+mn-lt"/>
              </a:rPr>
              <a:t>Unpivot</a:t>
            </a:r>
            <a:r>
              <a:rPr lang="en-US" sz="2200" b="1">
                <a:latin typeface="Times New Roman"/>
                <a:ea typeface="+mn-lt"/>
                <a:cs typeface="+mn-lt"/>
              </a:rPr>
              <a:t>, </a:t>
            </a:r>
            <a:r>
              <a:rPr lang="en-US" sz="2200" b="1" err="1">
                <a:latin typeface="Times New Roman"/>
                <a:ea typeface="+mn-lt"/>
                <a:cs typeface="+mn-lt"/>
              </a:rPr>
              <a:t>hãy</a:t>
            </a:r>
            <a:r>
              <a:rPr lang="en-US" sz="2200" b="1">
                <a:latin typeface="Times New Roman"/>
                <a:ea typeface="+mn-lt"/>
                <a:cs typeface="+mn-lt"/>
              </a:rPr>
              <a:t> </a:t>
            </a:r>
            <a:r>
              <a:rPr lang="en-US" sz="2200" b="1" err="1">
                <a:latin typeface="Times New Roman"/>
                <a:ea typeface="+mn-lt"/>
                <a:cs typeface="+mn-lt"/>
              </a:rPr>
              <a:t>tưởng</a:t>
            </a:r>
            <a:r>
              <a:rPr lang="en-US" sz="2200" b="1">
                <a:latin typeface="Times New Roman"/>
                <a:ea typeface="+mn-lt"/>
                <a:cs typeface="+mn-lt"/>
              </a:rPr>
              <a:t> </a:t>
            </a:r>
            <a:r>
              <a:rPr lang="en-US" sz="2200" b="1" err="1">
                <a:latin typeface="Times New Roman"/>
                <a:ea typeface="+mn-lt"/>
                <a:cs typeface="+mn-lt"/>
              </a:rPr>
              <a:t>tượng</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tệp</a:t>
            </a:r>
            <a:r>
              <a:rPr lang="en-US" sz="2200" b="1">
                <a:latin typeface="Times New Roman"/>
                <a:ea typeface="+mn-lt"/>
                <a:cs typeface="+mn-lt"/>
              </a:rPr>
              <a:t> </a:t>
            </a:r>
            <a:r>
              <a:rPr lang="en-US" sz="2200" b="1" err="1">
                <a:latin typeface="Times New Roman"/>
                <a:ea typeface="+mn-lt"/>
                <a:cs typeface="+mn-lt"/>
              </a:rPr>
              <a:t>chứa</a:t>
            </a:r>
            <a:r>
              <a:rPr lang="en-US" sz="2200" b="1">
                <a:latin typeface="Times New Roman"/>
                <a:ea typeface="+mn-lt"/>
                <a:cs typeface="+mn-lt"/>
              </a:rPr>
              <a:t> </a:t>
            </a:r>
            <a:r>
              <a:rPr lang="en-US" sz="2200" b="1" err="1">
                <a:latin typeface="Times New Roman"/>
                <a:ea typeface="+mn-lt"/>
                <a:cs typeface="+mn-lt"/>
              </a:rPr>
              <a:t>dân</a:t>
            </a:r>
            <a:r>
              <a:rPr lang="en-US" sz="2200" b="1">
                <a:latin typeface="Times New Roman"/>
                <a:ea typeface="+mn-lt"/>
                <a:cs typeface="+mn-lt"/>
              </a:rPr>
              <a:t> </a:t>
            </a:r>
            <a:r>
              <a:rPr lang="en-US" sz="2200" b="1" err="1">
                <a:latin typeface="Times New Roman"/>
                <a:ea typeface="+mn-lt"/>
                <a:cs typeface="+mn-lt"/>
              </a:rPr>
              <a:t>số</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tiểu</a:t>
            </a:r>
            <a:r>
              <a:rPr lang="en-US" sz="2200" b="1">
                <a:latin typeface="Times New Roman"/>
                <a:ea typeface="+mn-lt"/>
                <a:cs typeface="+mn-lt"/>
              </a:rPr>
              <a:t> bang </a:t>
            </a:r>
            <a:r>
              <a:rPr lang="en-US" sz="2200" b="1" err="1">
                <a:latin typeface="Times New Roman"/>
                <a:ea typeface="+mn-lt"/>
                <a:cs typeface="+mn-lt"/>
              </a:rPr>
              <a:t>và</a:t>
            </a:r>
            <a:r>
              <a:rPr lang="en-US" sz="2200" b="1">
                <a:latin typeface="Times New Roman"/>
                <a:ea typeface="+mn-lt"/>
                <a:cs typeface="+mn-lt"/>
              </a:rPr>
              <a:t> </a:t>
            </a:r>
            <a:r>
              <a:rPr lang="en-US" sz="2200" b="1" err="1">
                <a:latin typeface="Times New Roman"/>
                <a:ea typeface="+mn-lt"/>
                <a:cs typeface="+mn-lt"/>
              </a:rPr>
              <a:t>lãnh</a:t>
            </a:r>
            <a:r>
              <a:rPr lang="en-US" sz="2200" b="1">
                <a:latin typeface="Times New Roman"/>
                <a:ea typeface="+mn-lt"/>
                <a:cs typeface="+mn-lt"/>
              </a:rPr>
              <a:t> </a:t>
            </a:r>
            <a:r>
              <a:rPr lang="en-US" sz="2200" b="1" err="1">
                <a:latin typeface="Times New Roman"/>
                <a:ea typeface="+mn-lt"/>
                <a:cs typeface="+mn-lt"/>
              </a:rPr>
              <a:t>thổ</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Hoa </a:t>
            </a:r>
            <a:r>
              <a:rPr lang="en-US" sz="2200" b="1" err="1">
                <a:latin typeface="Times New Roman"/>
                <a:ea typeface="+mn-lt"/>
                <a:cs typeface="+mn-lt"/>
              </a:rPr>
              <a:t>Kỳ</a:t>
            </a:r>
            <a:r>
              <a:rPr lang="en-US" sz="2200" b="1">
                <a:latin typeface="Times New Roman"/>
                <a:ea typeface="+mn-lt"/>
                <a:cs typeface="+mn-lt"/>
              </a:rPr>
              <a:t> </a:t>
            </a:r>
            <a:r>
              <a:rPr lang="en-US" sz="2200" b="1" err="1">
                <a:latin typeface="Times New Roman"/>
                <a:ea typeface="+mn-lt"/>
                <a:cs typeface="+mn-lt"/>
              </a:rPr>
              <a:t>theo</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thập</a:t>
            </a:r>
            <a:r>
              <a:rPr lang="en-US" sz="2200" b="1">
                <a:latin typeface="Times New Roman"/>
                <a:ea typeface="+mn-lt"/>
                <a:cs typeface="+mn-lt"/>
              </a:rPr>
              <a:t> </a:t>
            </a:r>
            <a:r>
              <a:rPr lang="en-US" sz="2200" b="1" err="1">
                <a:latin typeface="Times New Roman"/>
                <a:ea typeface="+mn-lt"/>
                <a:cs typeface="+mn-lt"/>
              </a:rPr>
              <a:t>kỷ</a:t>
            </a:r>
            <a:r>
              <a:rPr lang="en-US" sz="2200" b="1">
                <a:latin typeface="Times New Roman"/>
                <a:ea typeface="+mn-lt"/>
                <a:cs typeface="+mn-lt"/>
              </a:rPr>
              <a:t>.</a:t>
            </a:r>
            <a:r>
              <a:rPr lang="en-US" sz="2200" b="1">
                <a:solidFill>
                  <a:srgbClr val="FF0000"/>
                </a:solidFill>
                <a:latin typeface="Times New Roman"/>
                <a:ea typeface="+mn-lt"/>
                <a:cs typeface="+mn-lt"/>
              </a:rPr>
              <a:t> Unpivot</a:t>
            </a:r>
            <a:r>
              <a:rPr lang="en-US" sz="2200" b="1">
                <a:latin typeface="Times New Roman"/>
                <a:ea typeface="+mn-lt"/>
                <a:cs typeface="+mn-lt"/>
              </a:rPr>
              <a:t> </a:t>
            </a:r>
            <a:r>
              <a:rPr lang="en-US" sz="2200" b="1" err="1">
                <a:latin typeface="Times New Roman"/>
                <a:ea typeface="+mn-lt"/>
                <a:cs typeface="+mn-lt"/>
              </a:rPr>
              <a:t>giúp</a:t>
            </a:r>
            <a:r>
              <a:rPr lang="en-US" sz="2200" b="1">
                <a:latin typeface="Times New Roman"/>
                <a:ea typeface="+mn-lt"/>
                <a:cs typeface="+mn-lt"/>
              </a:rPr>
              <a:t> </a:t>
            </a:r>
            <a:r>
              <a:rPr lang="en-US" sz="2200" b="1" err="1">
                <a:latin typeface="Times New Roman"/>
                <a:ea typeface="+mn-lt"/>
                <a:cs typeface="+mn-lt"/>
              </a:rPr>
              <a:t>chuyển</a:t>
            </a:r>
            <a:r>
              <a:rPr lang="en-US" sz="2200" b="1">
                <a:latin typeface="Times New Roman"/>
                <a:ea typeface="+mn-lt"/>
                <a:cs typeface="+mn-lt"/>
              </a:rPr>
              <a:t> </a:t>
            </a:r>
            <a:r>
              <a:rPr lang="en-US" sz="2200" b="1" err="1">
                <a:latin typeface="Times New Roman"/>
                <a:ea typeface="+mn-lt"/>
                <a:cs typeface="+mn-lt"/>
              </a:rPr>
              <a:t>đổi</a:t>
            </a:r>
            <a:r>
              <a:rPr lang="en-US" sz="2200" b="1">
                <a:latin typeface="Times New Roman"/>
                <a:ea typeface="+mn-lt"/>
                <a:cs typeface="+mn-lt"/>
              </a:rPr>
              <a:t> </a:t>
            </a:r>
            <a:r>
              <a:rPr lang="en-US" sz="2200" b="1" err="1">
                <a:latin typeface="Times New Roman"/>
                <a:ea typeface="+mn-lt"/>
                <a:cs typeface="+mn-lt"/>
              </a:rPr>
              <a:t>dữ</a:t>
            </a:r>
            <a:r>
              <a:rPr lang="en-US" sz="2200" b="1">
                <a:latin typeface="Times New Roman"/>
                <a:ea typeface="+mn-lt"/>
                <a:cs typeface="+mn-lt"/>
              </a:rPr>
              <a:t> </a:t>
            </a:r>
            <a:r>
              <a:rPr lang="en-US" sz="2200" b="1" err="1">
                <a:latin typeface="Times New Roman"/>
                <a:ea typeface="+mn-lt"/>
                <a:cs typeface="+mn-lt"/>
              </a:rPr>
              <a:t>liệu</a:t>
            </a:r>
            <a:r>
              <a:rPr lang="en-US" sz="2200" b="1">
                <a:latin typeface="Times New Roman"/>
                <a:ea typeface="+mn-lt"/>
                <a:cs typeface="+mn-lt"/>
              </a:rPr>
              <a:t> </a:t>
            </a:r>
            <a:r>
              <a:rPr lang="en-US" sz="2200" b="1" err="1">
                <a:latin typeface="Times New Roman"/>
                <a:ea typeface="+mn-lt"/>
                <a:cs typeface="+mn-lt"/>
              </a:rPr>
              <a:t>từ</a:t>
            </a:r>
            <a:r>
              <a:rPr lang="en-US" sz="2200" b="1">
                <a:latin typeface="Times New Roman"/>
                <a:ea typeface="+mn-lt"/>
                <a:cs typeface="+mn-lt"/>
              </a:rPr>
              <a:t> </a:t>
            </a:r>
            <a:r>
              <a:rPr lang="en-US" sz="2200" b="1" err="1">
                <a:latin typeface="Times New Roman"/>
                <a:ea typeface="+mn-lt"/>
                <a:cs typeface="+mn-lt"/>
              </a:rPr>
              <a:t>định</a:t>
            </a:r>
            <a:r>
              <a:rPr lang="en-US" sz="2200" b="1">
                <a:latin typeface="Times New Roman"/>
                <a:ea typeface="+mn-lt"/>
                <a:cs typeface="+mn-lt"/>
              </a:rPr>
              <a:t> </a:t>
            </a:r>
            <a:r>
              <a:rPr lang="en-US" sz="2200" b="1" err="1">
                <a:latin typeface="Times New Roman"/>
                <a:ea typeface="+mn-lt"/>
                <a:cs typeface="+mn-lt"/>
              </a:rPr>
              <a:t>dạng</a:t>
            </a:r>
            <a:r>
              <a:rPr lang="en-US" sz="2200" b="1">
                <a:latin typeface="Times New Roman"/>
                <a:ea typeface="+mn-lt"/>
                <a:cs typeface="+mn-lt"/>
              </a:rPr>
              <a:t> </a:t>
            </a:r>
            <a:r>
              <a:rPr lang="en-US" sz="2200" b="1" err="1">
                <a:latin typeface="Times New Roman"/>
                <a:ea typeface="+mn-lt"/>
                <a:cs typeface="+mn-lt"/>
              </a:rPr>
              <a:t>rộng</a:t>
            </a:r>
            <a:r>
              <a:rPr lang="en-US" sz="2200" b="1">
                <a:latin typeface="Times New Roman"/>
                <a:ea typeface="+mn-lt"/>
                <a:cs typeface="+mn-lt"/>
              </a:rPr>
              <a:t>, </a:t>
            </a:r>
            <a:r>
              <a:rPr lang="en-US" sz="2200" b="1" err="1">
                <a:latin typeface="Times New Roman"/>
                <a:ea typeface="+mn-lt"/>
                <a:cs typeface="+mn-lt"/>
              </a:rPr>
              <a:t>với</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thập</a:t>
            </a:r>
            <a:r>
              <a:rPr lang="en-US" sz="2200" b="1">
                <a:latin typeface="Times New Roman"/>
                <a:ea typeface="+mn-lt"/>
                <a:cs typeface="+mn-lt"/>
              </a:rPr>
              <a:t> </a:t>
            </a:r>
            <a:r>
              <a:rPr lang="en-US" sz="2200" b="1" err="1">
                <a:latin typeface="Times New Roman"/>
                <a:ea typeface="+mn-lt"/>
                <a:cs typeface="+mn-lt"/>
              </a:rPr>
              <a:t>kỷ</a:t>
            </a:r>
            <a:r>
              <a:rPr lang="en-US" sz="2200" b="1">
                <a:latin typeface="Times New Roman"/>
                <a:ea typeface="+mn-lt"/>
                <a:cs typeface="+mn-lt"/>
              </a:rPr>
              <a:t> </a:t>
            </a:r>
            <a:r>
              <a:rPr lang="en-US" sz="2200" b="1" err="1">
                <a:latin typeface="Times New Roman"/>
                <a:ea typeface="+mn-lt"/>
                <a:cs typeface="+mn-lt"/>
              </a:rPr>
              <a:t>làm</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sang </a:t>
            </a:r>
            <a:r>
              <a:rPr lang="en-US" sz="2200" b="1" err="1">
                <a:latin typeface="Times New Roman"/>
                <a:ea typeface="+mn-lt"/>
                <a:cs typeface="+mn-lt"/>
              </a:rPr>
              <a:t>định</a:t>
            </a:r>
            <a:r>
              <a:rPr lang="en-US" sz="2200" b="1">
                <a:latin typeface="Times New Roman"/>
                <a:ea typeface="+mn-lt"/>
                <a:cs typeface="+mn-lt"/>
              </a:rPr>
              <a:t> </a:t>
            </a:r>
            <a:r>
              <a:rPr lang="en-US" sz="2200" b="1" err="1">
                <a:latin typeface="Times New Roman"/>
                <a:ea typeface="+mn-lt"/>
                <a:cs typeface="+mn-lt"/>
              </a:rPr>
              <a:t>dạng</a:t>
            </a:r>
            <a:r>
              <a:rPr lang="en-US" sz="2200" b="1">
                <a:latin typeface="Times New Roman"/>
                <a:ea typeface="+mn-lt"/>
                <a:cs typeface="+mn-lt"/>
              </a:rPr>
              <a:t> </a:t>
            </a:r>
            <a:r>
              <a:rPr lang="en-US" sz="2200" b="1" err="1">
                <a:latin typeface="Times New Roman"/>
                <a:ea typeface="+mn-lt"/>
                <a:cs typeface="+mn-lt"/>
              </a:rPr>
              <a:t>dài</a:t>
            </a:r>
            <a:r>
              <a:rPr lang="en-US" sz="2200" b="1">
                <a:latin typeface="Times New Roman"/>
                <a:ea typeface="+mn-lt"/>
                <a:cs typeface="+mn-lt"/>
              </a:rPr>
              <a:t> </a:t>
            </a:r>
            <a:r>
              <a:rPr lang="en-US" sz="2200" b="1" err="1">
                <a:latin typeface="Times New Roman"/>
                <a:ea typeface="+mn-lt"/>
                <a:cs typeface="+mn-lt"/>
              </a:rPr>
              <a:t>hơn</a:t>
            </a:r>
            <a:r>
              <a:rPr lang="en-US" sz="2200" b="1">
                <a:latin typeface="Times New Roman"/>
                <a:ea typeface="+mn-lt"/>
                <a:cs typeface="+mn-lt"/>
              </a:rPr>
              <a:t>, </a:t>
            </a:r>
            <a:r>
              <a:rPr lang="en-US" sz="2200" b="1" err="1">
                <a:latin typeface="Times New Roman"/>
                <a:ea typeface="+mn-lt"/>
                <a:cs typeface="+mn-lt"/>
              </a:rPr>
              <a:t>với</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riêng</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thập</a:t>
            </a:r>
            <a:r>
              <a:rPr lang="en-US" sz="2200" b="1">
                <a:latin typeface="Times New Roman"/>
                <a:ea typeface="+mn-lt"/>
                <a:cs typeface="+mn-lt"/>
              </a:rPr>
              <a:t> </a:t>
            </a:r>
            <a:r>
              <a:rPr lang="en-US" sz="2200" b="1" err="1">
                <a:latin typeface="Times New Roman"/>
                <a:ea typeface="+mn-lt"/>
                <a:cs typeface="+mn-lt"/>
              </a:rPr>
              <a:t>kỷ</a:t>
            </a:r>
            <a:r>
              <a:rPr lang="en-US" sz="2200" b="1">
                <a:latin typeface="Times New Roman"/>
                <a:ea typeface="+mn-lt"/>
                <a:cs typeface="+mn-lt"/>
              </a:rPr>
              <a:t> </a:t>
            </a:r>
            <a:r>
              <a:rPr lang="en-US" sz="2200" b="1" err="1">
                <a:latin typeface="Times New Roman"/>
                <a:ea typeface="+mn-lt"/>
                <a:cs typeface="+mn-lt"/>
              </a:rPr>
              <a:t>và</a:t>
            </a:r>
            <a:r>
              <a:rPr lang="en-US" sz="2200" b="1">
                <a:latin typeface="Times New Roman"/>
                <a:ea typeface="+mn-lt"/>
                <a:cs typeface="+mn-lt"/>
              </a:rPr>
              <a:t> </a:t>
            </a:r>
            <a:r>
              <a:rPr lang="en-US" sz="2200" b="1" err="1">
                <a:latin typeface="Times New Roman"/>
                <a:ea typeface="+mn-lt"/>
                <a:cs typeface="+mn-lt"/>
              </a:rPr>
              <a:t>một</a:t>
            </a:r>
            <a:r>
              <a:rPr lang="en-US" sz="2200" b="1">
                <a:latin typeface="Times New Roman"/>
                <a:ea typeface="+mn-lt"/>
                <a:cs typeface="+mn-lt"/>
              </a:rPr>
              <a:t> </a:t>
            </a:r>
            <a:r>
              <a:rPr lang="en-US" sz="2200" b="1" err="1">
                <a:latin typeface="Times New Roman"/>
                <a:ea typeface="+mn-lt"/>
                <a:cs typeface="+mn-lt"/>
              </a:rPr>
              <a:t>cột</a:t>
            </a:r>
            <a:r>
              <a:rPr lang="en-US" sz="2200" b="1">
                <a:latin typeface="Times New Roman"/>
                <a:ea typeface="+mn-lt"/>
                <a:cs typeface="+mn-lt"/>
              </a:rPr>
              <a:t> </a:t>
            </a:r>
            <a:r>
              <a:rPr lang="en-US" sz="2200" b="1" err="1">
                <a:latin typeface="Times New Roman"/>
                <a:ea typeface="+mn-lt"/>
                <a:cs typeface="+mn-lt"/>
              </a:rPr>
              <a:t>cho</a:t>
            </a:r>
            <a:r>
              <a:rPr lang="en-US" sz="2200" b="1">
                <a:latin typeface="Times New Roman"/>
                <a:ea typeface="+mn-lt"/>
                <a:cs typeface="+mn-lt"/>
              </a:rPr>
              <a:t> </a:t>
            </a:r>
            <a:r>
              <a:rPr lang="en-US" sz="2200" b="1" err="1">
                <a:latin typeface="Times New Roman"/>
                <a:ea typeface="+mn-lt"/>
                <a:cs typeface="+mn-lt"/>
              </a:rPr>
              <a:t>dân</a:t>
            </a:r>
            <a:r>
              <a:rPr lang="en-US" sz="2200" b="1">
                <a:latin typeface="Times New Roman"/>
                <a:ea typeface="+mn-lt"/>
                <a:cs typeface="+mn-lt"/>
              </a:rPr>
              <a:t> </a:t>
            </a:r>
            <a:r>
              <a:rPr lang="en-US" sz="2200" b="1" err="1">
                <a:latin typeface="Times New Roman"/>
                <a:ea typeface="+mn-lt"/>
                <a:cs typeface="+mn-lt"/>
              </a:rPr>
              <a:t>số</a:t>
            </a:r>
            <a:r>
              <a:rPr lang="en-US" sz="2200" b="1">
                <a:latin typeface="Times New Roman"/>
                <a:ea typeface="+mn-lt"/>
                <a:cs typeface="+mn-lt"/>
              </a:rPr>
              <a:t>, </a:t>
            </a:r>
            <a:r>
              <a:rPr lang="en-US" sz="2200" b="1" err="1">
                <a:latin typeface="Times New Roman"/>
                <a:ea typeface="+mn-lt"/>
                <a:cs typeface="+mn-lt"/>
              </a:rPr>
              <a:t>giúp</a:t>
            </a:r>
            <a:r>
              <a:rPr lang="en-US" sz="2200" b="1">
                <a:latin typeface="Times New Roman"/>
                <a:ea typeface="+mn-lt"/>
                <a:cs typeface="+mn-lt"/>
              </a:rPr>
              <a:t> </a:t>
            </a:r>
            <a:r>
              <a:rPr lang="en-US" sz="2200" b="1" err="1">
                <a:latin typeface="Times New Roman"/>
                <a:ea typeface="+mn-lt"/>
                <a:cs typeface="+mn-lt"/>
              </a:rPr>
              <a:t>phân</a:t>
            </a:r>
            <a:r>
              <a:rPr lang="en-US" sz="2200" b="1">
                <a:latin typeface="Times New Roman"/>
                <a:ea typeface="+mn-lt"/>
                <a:cs typeface="+mn-lt"/>
              </a:rPr>
              <a:t> </a:t>
            </a:r>
            <a:r>
              <a:rPr lang="en-US" sz="2200" b="1" err="1">
                <a:latin typeface="Times New Roman"/>
                <a:ea typeface="+mn-lt"/>
                <a:cs typeface="+mn-lt"/>
              </a:rPr>
              <a:t>tích</a:t>
            </a:r>
            <a:r>
              <a:rPr lang="en-US" sz="2200" b="1">
                <a:latin typeface="Times New Roman"/>
                <a:ea typeface="+mn-lt"/>
                <a:cs typeface="+mn-lt"/>
              </a:rPr>
              <a:t> </a:t>
            </a:r>
            <a:r>
              <a:rPr lang="en-US" sz="2200" b="1" err="1">
                <a:latin typeface="Times New Roman"/>
                <a:ea typeface="+mn-lt"/>
                <a:cs typeface="+mn-lt"/>
              </a:rPr>
              <a:t>dễ</a:t>
            </a:r>
            <a:r>
              <a:rPr lang="en-US" sz="2200" b="1">
                <a:latin typeface="Times New Roman"/>
                <a:ea typeface="+mn-lt"/>
                <a:cs typeface="+mn-lt"/>
              </a:rPr>
              <a:t> </a:t>
            </a:r>
            <a:r>
              <a:rPr lang="en-US" sz="2200" b="1" err="1">
                <a:latin typeface="Times New Roman"/>
                <a:ea typeface="+mn-lt"/>
                <a:cs typeface="+mn-lt"/>
              </a:rPr>
              <a:t>dàng</a:t>
            </a:r>
            <a:r>
              <a:rPr lang="en-US" sz="2200" b="1">
                <a:latin typeface="Times New Roman"/>
                <a:ea typeface="+mn-lt"/>
                <a:cs typeface="+mn-lt"/>
              </a:rPr>
              <a:t> </a:t>
            </a:r>
            <a:r>
              <a:rPr lang="en-US" sz="2200" b="1" err="1">
                <a:latin typeface="Times New Roman"/>
                <a:ea typeface="+mn-lt"/>
                <a:cs typeface="+mn-lt"/>
              </a:rPr>
              <a:t>hơn</a:t>
            </a:r>
            <a:r>
              <a:rPr lang="en-US" sz="2200" b="1">
                <a:latin typeface="Times New Roman"/>
                <a:ea typeface="+mn-lt"/>
                <a:cs typeface="+mn-lt"/>
              </a:rPr>
              <a:t>.</a:t>
            </a:r>
            <a:endParaRPr lang="en-US" sz="2200" b="1">
              <a:latin typeface="Times New Roman"/>
              <a:cs typeface="Times New Roman"/>
            </a:endParaRPr>
          </a:p>
          <a:p>
            <a:pPr algn="just"/>
            <a:endParaRPr lang="en-US" sz="2200" b="1">
              <a:latin typeface="Times New Roman"/>
              <a:cs typeface="Segoe UI"/>
            </a:endParaRPr>
          </a:p>
        </p:txBody>
      </p:sp>
      <p:pic>
        <p:nvPicPr>
          <p:cNvPr id="6" name="Picture 5" descr="A screenshot of a computer&#10;&#10;Description automatically generated">
            <a:extLst>
              <a:ext uri="{FF2B5EF4-FFF2-40B4-BE49-F238E27FC236}">
                <a16:creationId xmlns:a16="http://schemas.microsoft.com/office/drawing/2014/main" id="{F338B3DD-44FF-444A-D506-4D3503F99E3A}"/>
              </a:ext>
            </a:extLst>
          </p:cNvPr>
          <p:cNvPicPr>
            <a:picLocks noChangeAspect="1"/>
          </p:cNvPicPr>
          <p:nvPr/>
        </p:nvPicPr>
        <p:blipFill>
          <a:blip r:embed="rId2"/>
          <a:stretch>
            <a:fillRect/>
          </a:stretch>
        </p:blipFill>
        <p:spPr>
          <a:xfrm>
            <a:off x="2166938" y="3425371"/>
            <a:ext cx="7858125" cy="2269066"/>
          </a:xfrm>
          <a:prstGeom prst="rect">
            <a:avLst/>
          </a:prstGeom>
        </p:spPr>
      </p:pic>
      <p:sp>
        <p:nvSpPr>
          <p:cNvPr id="9" name="Flowchart: Process 8">
            <a:extLst>
              <a:ext uri="{FF2B5EF4-FFF2-40B4-BE49-F238E27FC236}">
                <a16:creationId xmlns:a16="http://schemas.microsoft.com/office/drawing/2014/main" id="{652BEE83-2DFE-D1CA-1D40-AAF844789F48}"/>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
        <p:nvSpPr>
          <p:cNvPr id="11" name="TextBox 10">
            <a:extLst>
              <a:ext uri="{FF2B5EF4-FFF2-40B4-BE49-F238E27FC236}">
                <a16:creationId xmlns:a16="http://schemas.microsoft.com/office/drawing/2014/main" id="{2766A58A-0FEB-4176-7FCD-185CC41A9AC4}"/>
              </a:ext>
            </a:extLst>
          </p:cNvPr>
          <p:cNvSpPr txBox="1"/>
          <p:nvPr/>
        </p:nvSpPr>
        <p:spPr>
          <a:xfrm>
            <a:off x="625095" y="5852984"/>
            <a:ext cx="109386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sz="2200" b="1" err="1">
                <a:latin typeface="Times New Roman"/>
                <a:ea typeface="+mn-lt"/>
                <a:cs typeface="+mn-lt"/>
              </a:rPr>
              <a:t>Tổng</a:t>
            </a:r>
            <a:r>
              <a:rPr lang="en-US" sz="2200" b="1">
                <a:latin typeface="Times New Roman"/>
                <a:ea typeface="+mn-lt"/>
                <a:cs typeface="+mn-lt"/>
              </a:rPr>
              <a:t> </a:t>
            </a:r>
            <a:r>
              <a:rPr lang="en-US" sz="2200" b="1" err="1">
                <a:latin typeface="Times New Roman"/>
                <a:ea typeface="+mn-lt"/>
                <a:cs typeface="+mn-lt"/>
              </a:rPr>
              <a:t>dân</a:t>
            </a:r>
            <a:r>
              <a:rPr lang="en-US" sz="2200" b="1">
                <a:latin typeface="Times New Roman"/>
                <a:ea typeface="+mn-lt"/>
                <a:cs typeface="+mn-lt"/>
              </a:rPr>
              <a:t> </a:t>
            </a:r>
            <a:r>
              <a:rPr lang="en-US" sz="2200" b="1" err="1">
                <a:latin typeface="Times New Roman"/>
                <a:ea typeface="+mn-lt"/>
                <a:cs typeface="+mn-lt"/>
              </a:rPr>
              <a:t>số</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a:t>
            </a:r>
            <a:r>
              <a:rPr lang="en-US" sz="2200" b="1" err="1">
                <a:latin typeface="Times New Roman"/>
                <a:ea typeface="+mn-lt"/>
                <a:cs typeface="+mn-lt"/>
              </a:rPr>
              <a:t>tất</a:t>
            </a:r>
            <a:r>
              <a:rPr lang="en-US" sz="2200" b="1">
                <a:latin typeface="Times New Roman"/>
                <a:ea typeface="+mn-lt"/>
                <a:cs typeface="+mn-lt"/>
              </a:rPr>
              <a:t> </a:t>
            </a:r>
            <a:r>
              <a:rPr lang="en-US" sz="2200" b="1" err="1">
                <a:latin typeface="Times New Roman"/>
                <a:ea typeface="+mn-lt"/>
                <a:cs typeface="+mn-lt"/>
              </a:rPr>
              <a:t>cả</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tiểu</a:t>
            </a:r>
            <a:r>
              <a:rPr lang="en-US" sz="2200" b="1">
                <a:latin typeface="Times New Roman"/>
                <a:ea typeface="+mn-lt"/>
                <a:cs typeface="+mn-lt"/>
              </a:rPr>
              <a:t> bang </a:t>
            </a:r>
            <a:r>
              <a:rPr lang="en-US" sz="2200" b="1" err="1">
                <a:latin typeface="Times New Roman"/>
                <a:ea typeface="+mn-lt"/>
                <a:cs typeface="+mn-lt"/>
              </a:rPr>
              <a:t>và</a:t>
            </a:r>
            <a:r>
              <a:rPr lang="en-US" sz="2200" b="1">
                <a:latin typeface="Times New Roman"/>
                <a:ea typeface="+mn-lt"/>
                <a:cs typeface="+mn-lt"/>
              </a:rPr>
              <a:t> </a:t>
            </a:r>
            <a:r>
              <a:rPr lang="en-US" sz="2200" b="1" err="1">
                <a:latin typeface="Times New Roman"/>
                <a:ea typeface="+mn-lt"/>
                <a:cs typeface="+mn-lt"/>
              </a:rPr>
              <a:t>lãnh</a:t>
            </a:r>
            <a:r>
              <a:rPr lang="en-US" sz="2200" b="1">
                <a:latin typeface="Times New Roman"/>
                <a:ea typeface="+mn-lt"/>
                <a:cs typeface="+mn-lt"/>
              </a:rPr>
              <a:t> </a:t>
            </a:r>
            <a:r>
              <a:rPr lang="en-US" sz="2200" b="1" err="1">
                <a:latin typeface="Times New Roman"/>
                <a:ea typeface="+mn-lt"/>
                <a:cs typeface="+mn-lt"/>
              </a:rPr>
              <a:t>thổ</a:t>
            </a:r>
            <a:r>
              <a:rPr lang="en-US" sz="2200" b="1">
                <a:latin typeface="Times New Roman"/>
                <a:ea typeface="+mn-lt"/>
                <a:cs typeface="+mn-lt"/>
              </a:rPr>
              <a:t> ở Hoa </a:t>
            </a:r>
            <a:r>
              <a:rPr lang="en-US" sz="2200" b="1" err="1">
                <a:latin typeface="Times New Roman"/>
                <a:ea typeface="+mn-lt"/>
                <a:cs typeface="+mn-lt"/>
              </a:rPr>
              <a:t>Kỳ</a:t>
            </a:r>
            <a:r>
              <a:rPr lang="en-US" sz="2200" b="1">
                <a:latin typeface="Times New Roman"/>
                <a:ea typeface="+mn-lt"/>
                <a:cs typeface="+mn-lt"/>
              </a:rPr>
              <a:t> </a:t>
            </a:r>
            <a:r>
              <a:rPr lang="en-US" sz="2200" b="1" err="1">
                <a:latin typeface="Times New Roman"/>
                <a:ea typeface="+mn-lt"/>
                <a:cs typeface="+mn-lt"/>
              </a:rPr>
              <a:t>vào</a:t>
            </a:r>
            <a:r>
              <a:rPr lang="en-US" sz="2200" b="1">
                <a:latin typeface="Times New Roman"/>
                <a:ea typeface="+mn-lt"/>
                <a:cs typeface="+mn-lt"/>
              </a:rPr>
              <a:t> </a:t>
            </a:r>
            <a:r>
              <a:rPr lang="en-US" sz="2200" b="1" err="1">
                <a:latin typeface="Times New Roman"/>
                <a:ea typeface="+mn-lt"/>
                <a:cs typeface="+mn-lt"/>
              </a:rPr>
              <a:t>năm</a:t>
            </a:r>
            <a:r>
              <a:rPr lang="en-US" sz="2200" b="1">
                <a:latin typeface="Times New Roman"/>
                <a:ea typeface="+mn-lt"/>
                <a:cs typeface="+mn-lt"/>
              </a:rPr>
              <a:t> 2020 </a:t>
            </a:r>
            <a:r>
              <a:rPr lang="en-US" sz="2200" b="1" err="1">
                <a:latin typeface="Times New Roman"/>
                <a:ea typeface="+mn-lt"/>
                <a:cs typeface="+mn-lt"/>
              </a:rPr>
              <a:t>là</a:t>
            </a:r>
            <a:r>
              <a:rPr lang="en-US" sz="2200" b="1">
                <a:latin typeface="Times New Roman"/>
                <a:ea typeface="+mn-lt"/>
                <a:cs typeface="+mn-lt"/>
              </a:rPr>
              <a:t> bao </a:t>
            </a:r>
            <a:r>
              <a:rPr lang="en-US" sz="2200" b="1" err="1">
                <a:latin typeface="Times New Roman"/>
                <a:ea typeface="+mn-lt"/>
                <a:cs typeface="+mn-lt"/>
              </a:rPr>
              <a:t>nhiêu</a:t>
            </a:r>
            <a:r>
              <a:rPr lang="en-US" sz="2200" b="1">
                <a:latin typeface="Times New Roman"/>
                <a:ea typeface="+mn-lt"/>
                <a:cs typeface="+mn-lt"/>
              </a:rPr>
              <a:t>? </a:t>
            </a:r>
            <a:endParaRPr lang="en-US" sz="2200" b="1">
              <a:latin typeface="Times New Roman"/>
              <a:ea typeface="+mn-lt"/>
              <a:cs typeface="Times New Roman"/>
            </a:endParaRPr>
          </a:p>
          <a:p>
            <a:pPr marL="285750" indent="-285750" algn="just">
              <a:buFont typeface="Calibri"/>
              <a:buChar char="-"/>
            </a:pPr>
            <a:r>
              <a:rPr lang="en-US" sz="2200" b="1" err="1">
                <a:latin typeface="Times New Roman"/>
                <a:ea typeface="+mn-lt"/>
                <a:cs typeface="+mn-lt"/>
              </a:rPr>
              <a:t>Dân</a:t>
            </a:r>
            <a:r>
              <a:rPr lang="en-US" sz="2200" b="1">
                <a:latin typeface="Times New Roman"/>
                <a:ea typeface="+mn-lt"/>
                <a:cs typeface="+mn-lt"/>
              </a:rPr>
              <a:t> </a:t>
            </a:r>
            <a:r>
              <a:rPr lang="en-US" sz="2200" b="1" err="1">
                <a:latin typeface="Times New Roman"/>
                <a:ea typeface="+mn-lt"/>
                <a:cs typeface="+mn-lt"/>
              </a:rPr>
              <a:t>số</a:t>
            </a:r>
            <a:r>
              <a:rPr lang="en-US" sz="2200" b="1">
                <a:latin typeface="Times New Roman"/>
                <a:ea typeface="+mn-lt"/>
                <a:cs typeface="+mn-lt"/>
              </a:rPr>
              <a:t> </a:t>
            </a:r>
            <a:r>
              <a:rPr lang="en-US" sz="2200" b="1" err="1">
                <a:latin typeface="Times New Roman"/>
                <a:ea typeface="+mn-lt"/>
                <a:cs typeface="+mn-lt"/>
              </a:rPr>
              <a:t>trung</a:t>
            </a:r>
            <a:r>
              <a:rPr lang="en-US" sz="2200" b="1">
                <a:latin typeface="Times New Roman"/>
                <a:ea typeface="+mn-lt"/>
                <a:cs typeface="+mn-lt"/>
              </a:rPr>
              <a:t> </a:t>
            </a:r>
            <a:r>
              <a:rPr lang="en-US" sz="2200" b="1" err="1">
                <a:latin typeface="Times New Roman"/>
                <a:ea typeface="+mn-lt"/>
                <a:cs typeface="+mn-lt"/>
              </a:rPr>
              <a:t>bình</a:t>
            </a:r>
            <a:r>
              <a:rPr lang="en-US" sz="2200" b="1">
                <a:latin typeface="Times New Roman"/>
                <a:ea typeface="+mn-lt"/>
                <a:cs typeface="+mn-lt"/>
              </a:rPr>
              <a:t> </a:t>
            </a:r>
            <a:r>
              <a:rPr lang="en-US" sz="2200" b="1" err="1">
                <a:latin typeface="Times New Roman"/>
                <a:ea typeface="+mn-lt"/>
                <a:cs typeface="+mn-lt"/>
              </a:rPr>
              <a:t>của</a:t>
            </a:r>
            <a:r>
              <a:rPr lang="en-US" sz="2200" b="1">
                <a:latin typeface="Times New Roman"/>
                <a:ea typeface="+mn-lt"/>
                <a:cs typeface="+mn-lt"/>
              </a:rPr>
              <a:t> </a:t>
            </a:r>
            <a:r>
              <a:rPr lang="en-US" sz="2200" b="1" err="1">
                <a:latin typeface="Times New Roman"/>
                <a:ea typeface="+mn-lt"/>
                <a:cs typeface="+mn-lt"/>
              </a:rPr>
              <a:t>các</a:t>
            </a:r>
            <a:r>
              <a:rPr lang="en-US" sz="2200" b="1">
                <a:latin typeface="Times New Roman"/>
                <a:ea typeface="+mn-lt"/>
                <a:cs typeface="+mn-lt"/>
              </a:rPr>
              <a:t> </a:t>
            </a:r>
            <a:r>
              <a:rPr lang="en-US" sz="2200" b="1" err="1">
                <a:latin typeface="Times New Roman"/>
                <a:ea typeface="+mn-lt"/>
                <a:cs typeface="+mn-lt"/>
              </a:rPr>
              <a:t>tiểu</a:t>
            </a:r>
            <a:r>
              <a:rPr lang="en-US" sz="2200" b="1">
                <a:latin typeface="Times New Roman"/>
                <a:ea typeface="+mn-lt"/>
                <a:cs typeface="+mn-lt"/>
              </a:rPr>
              <a:t> bang </a:t>
            </a:r>
            <a:r>
              <a:rPr lang="en-US" sz="2200" b="1" err="1">
                <a:latin typeface="Times New Roman"/>
                <a:ea typeface="+mn-lt"/>
                <a:cs typeface="+mn-lt"/>
              </a:rPr>
              <a:t>và</a:t>
            </a:r>
            <a:r>
              <a:rPr lang="en-US" sz="2200" b="1">
                <a:latin typeface="Times New Roman"/>
                <a:ea typeface="+mn-lt"/>
                <a:cs typeface="+mn-lt"/>
              </a:rPr>
              <a:t> </a:t>
            </a:r>
            <a:r>
              <a:rPr lang="en-US" sz="2200" b="1" err="1">
                <a:latin typeface="Times New Roman"/>
                <a:ea typeface="+mn-lt"/>
                <a:cs typeface="+mn-lt"/>
              </a:rPr>
              <a:t>lãnh</a:t>
            </a:r>
            <a:r>
              <a:rPr lang="en-US" sz="2200" b="1">
                <a:latin typeface="Times New Roman"/>
                <a:ea typeface="+mn-lt"/>
                <a:cs typeface="+mn-lt"/>
              </a:rPr>
              <a:t> </a:t>
            </a:r>
            <a:r>
              <a:rPr lang="en-US" sz="2200" b="1" err="1">
                <a:latin typeface="Times New Roman"/>
                <a:ea typeface="+mn-lt"/>
                <a:cs typeface="+mn-lt"/>
              </a:rPr>
              <a:t>thổ</a:t>
            </a:r>
            <a:r>
              <a:rPr lang="en-US" sz="2200" b="1">
                <a:latin typeface="Times New Roman"/>
                <a:ea typeface="+mn-lt"/>
                <a:cs typeface="+mn-lt"/>
              </a:rPr>
              <a:t> </a:t>
            </a:r>
            <a:r>
              <a:rPr lang="en-US" sz="2200" b="1" err="1">
                <a:latin typeface="Times New Roman"/>
                <a:ea typeface="+mn-lt"/>
                <a:cs typeface="+mn-lt"/>
              </a:rPr>
              <a:t>vào</a:t>
            </a:r>
            <a:r>
              <a:rPr lang="en-US" sz="2200" b="1">
                <a:latin typeface="Times New Roman"/>
                <a:ea typeface="+mn-lt"/>
                <a:cs typeface="+mn-lt"/>
              </a:rPr>
              <a:t> </a:t>
            </a:r>
            <a:r>
              <a:rPr lang="en-US" sz="2200" b="1" err="1">
                <a:latin typeface="Times New Roman"/>
                <a:ea typeface="+mn-lt"/>
                <a:cs typeface="+mn-lt"/>
              </a:rPr>
              <a:t>năm</a:t>
            </a:r>
            <a:r>
              <a:rPr lang="en-US" sz="2200" b="1">
                <a:latin typeface="Times New Roman"/>
                <a:ea typeface="+mn-lt"/>
                <a:cs typeface="+mn-lt"/>
              </a:rPr>
              <a:t> 2010 </a:t>
            </a:r>
            <a:r>
              <a:rPr lang="en-US" sz="2200" b="1" err="1">
                <a:latin typeface="Times New Roman"/>
                <a:ea typeface="+mn-lt"/>
                <a:cs typeface="+mn-lt"/>
              </a:rPr>
              <a:t>là</a:t>
            </a:r>
            <a:r>
              <a:rPr lang="en-US" sz="2200" b="1">
                <a:latin typeface="Times New Roman"/>
                <a:ea typeface="+mn-lt"/>
                <a:cs typeface="+mn-lt"/>
              </a:rPr>
              <a:t> </a:t>
            </a:r>
            <a:r>
              <a:rPr lang="en-US" sz="2200" b="1" err="1">
                <a:latin typeface="Times New Roman"/>
                <a:ea typeface="+mn-lt"/>
                <a:cs typeface="+mn-lt"/>
              </a:rPr>
              <a:t>gì</a:t>
            </a:r>
            <a:r>
              <a:rPr lang="en-US" sz="2200" b="1">
                <a:latin typeface="Times New Roman"/>
                <a:ea typeface="+mn-lt"/>
                <a:cs typeface="+mn-lt"/>
              </a:rPr>
              <a:t>? </a:t>
            </a:r>
            <a:endParaRPr lang="en-US" sz="2200" b="1">
              <a:latin typeface="Times New Roman"/>
              <a:cs typeface="Times New Roman"/>
            </a:endParaRPr>
          </a:p>
        </p:txBody>
      </p:sp>
    </p:spTree>
    <p:extLst>
      <p:ext uri="{BB962C8B-B14F-4D97-AF65-F5344CB8AC3E}">
        <p14:creationId xmlns:p14="http://schemas.microsoft.com/office/powerpoint/2010/main" val="165219153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27</a:t>
            </a:fld>
            <a:endParaRPr lang="en-US"/>
          </a:p>
        </p:txBody>
      </p:sp>
      <p:sp>
        <p:nvSpPr>
          <p:cNvPr id="5" name="TextBox 4">
            <a:extLst>
              <a:ext uri="{FF2B5EF4-FFF2-40B4-BE49-F238E27FC236}">
                <a16:creationId xmlns:a16="http://schemas.microsoft.com/office/drawing/2014/main" id="{664CDBAF-7C6D-F7D1-72C5-D2E34BD6D24E}"/>
              </a:ext>
            </a:extLst>
          </p:cNvPr>
          <p:cNvSpPr txBox="1"/>
          <p:nvPr/>
        </p:nvSpPr>
        <p:spPr>
          <a:xfrm>
            <a:off x="1152127" y="1344485"/>
            <a:ext cx="911226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err="1">
                <a:latin typeface="Times New Roman"/>
                <a:ea typeface="+mn-lt"/>
                <a:cs typeface="+mn-lt"/>
              </a:rPr>
              <a:t>Kết</a:t>
            </a:r>
            <a:r>
              <a:rPr lang="en-US" sz="2200" b="1">
                <a:latin typeface="Times New Roman"/>
                <a:ea typeface="+mn-lt"/>
                <a:cs typeface="+mn-lt"/>
              </a:rPr>
              <a:t> </a:t>
            </a:r>
            <a:r>
              <a:rPr lang="en-US" sz="2200" b="1" err="1">
                <a:latin typeface="Times New Roman"/>
                <a:ea typeface="+mn-lt"/>
                <a:cs typeface="+mn-lt"/>
              </a:rPr>
              <a:t>quả</a:t>
            </a:r>
            <a:r>
              <a:rPr lang="en-US" sz="2200" b="1">
                <a:latin typeface="Times New Roman"/>
                <a:ea typeface="+mn-lt"/>
                <a:cs typeface="+mn-lt"/>
              </a:rPr>
              <a:t> </a:t>
            </a:r>
            <a:r>
              <a:rPr lang="en-US" sz="2200" b="1" err="1">
                <a:latin typeface="Times New Roman"/>
                <a:ea typeface="+mn-lt"/>
                <a:cs typeface="+mn-lt"/>
              </a:rPr>
              <a:t>sau</a:t>
            </a:r>
            <a:r>
              <a:rPr lang="en-US" sz="2200" b="1">
                <a:latin typeface="Times New Roman"/>
                <a:ea typeface="+mn-lt"/>
                <a:cs typeface="+mn-lt"/>
              </a:rPr>
              <a:t> </a:t>
            </a:r>
            <a:r>
              <a:rPr lang="en-US" sz="2200" b="1" err="1">
                <a:latin typeface="Times New Roman"/>
                <a:ea typeface="+mn-lt"/>
                <a:cs typeface="+mn-lt"/>
              </a:rPr>
              <a:t>khi</a:t>
            </a:r>
            <a:r>
              <a:rPr lang="en-US" sz="2200" b="1">
                <a:latin typeface="Times New Roman"/>
                <a:ea typeface="+mn-lt"/>
                <a:cs typeface="+mn-lt"/>
              </a:rPr>
              <a:t> </a:t>
            </a:r>
            <a:r>
              <a:rPr lang="en-US" sz="2200" b="1" err="1">
                <a:latin typeface="Times New Roman"/>
                <a:ea typeface="+mn-lt"/>
                <a:cs typeface="+mn-lt"/>
              </a:rPr>
              <a:t>thực</a:t>
            </a:r>
            <a:r>
              <a:rPr lang="en-US" sz="2200" b="1">
                <a:latin typeface="Times New Roman"/>
                <a:ea typeface="+mn-lt"/>
                <a:cs typeface="+mn-lt"/>
              </a:rPr>
              <a:t> </a:t>
            </a:r>
            <a:r>
              <a:rPr lang="en-US" sz="2200" b="1" err="1">
                <a:latin typeface="Times New Roman"/>
                <a:ea typeface="+mn-lt"/>
                <a:cs typeface="+mn-lt"/>
              </a:rPr>
              <a:t>hiện</a:t>
            </a:r>
            <a:r>
              <a:rPr lang="en-US" sz="2200" b="1">
                <a:latin typeface="Times New Roman"/>
                <a:ea typeface="+mn-lt"/>
                <a:cs typeface="+mn-lt"/>
              </a:rPr>
              <a:t> </a:t>
            </a:r>
            <a:r>
              <a:rPr lang="en-US" sz="2200" b="1">
                <a:solidFill>
                  <a:srgbClr val="FF0000"/>
                </a:solidFill>
                <a:latin typeface="Times New Roman"/>
                <a:ea typeface="+mn-lt"/>
                <a:cs typeface="+mn-lt"/>
              </a:rPr>
              <a:t>Unpivot</a:t>
            </a:r>
            <a:r>
              <a:rPr lang="en-US" sz="2200" b="1">
                <a:latin typeface="Times New Roman"/>
                <a:ea typeface="+mn-lt"/>
                <a:cs typeface="+mn-lt"/>
              </a:rPr>
              <a:t>:</a:t>
            </a:r>
            <a:endParaRPr lang="en-US" sz="2200">
              <a:cs typeface="Segoe UI"/>
            </a:endParaRPr>
          </a:p>
        </p:txBody>
      </p:sp>
      <p:pic>
        <p:nvPicPr>
          <p:cNvPr id="4" name="Picture 3" descr="A screenshot of a computer&#10;&#10;Description automatically generated">
            <a:extLst>
              <a:ext uri="{FF2B5EF4-FFF2-40B4-BE49-F238E27FC236}">
                <a16:creationId xmlns:a16="http://schemas.microsoft.com/office/drawing/2014/main" id="{EE8E6788-5A99-908A-FA50-6B9DE69AAD9B}"/>
              </a:ext>
            </a:extLst>
          </p:cNvPr>
          <p:cNvPicPr>
            <a:picLocks noChangeAspect="1"/>
          </p:cNvPicPr>
          <p:nvPr/>
        </p:nvPicPr>
        <p:blipFill>
          <a:blip r:embed="rId2"/>
          <a:stretch>
            <a:fillRect/>
          </a:stretch>
        </p:blipFill>
        <p:spPr>
          <a:xfrm>
            <a:off x="3333750" y="1810310"/>
            <a:ext cx="5524500" cy="4514850"/>
          </a:xfrm>
          <a:prstGeom prst="rect">
            <a:avLst/>
          </a:prstGeom>
        </p:spPr>
      </p:pic>
      <p:sp>
        <p:nvSpPr>
          <p:cNvPr id="7" name="Flowchart: Process 6">
            <a:extLst>
              <a:ext uri="{FF2B5EF4-FFF2-40B4-BE49-F238E27FC236}">
                <a16:creationId xmlns:a16="http://schemas.microsoft.com/office/drawing/2014/main" id="{0E2151AF-ABBC-4225-80B1-B0D5C7C41898}"/>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184868124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28</a:t>
            </a:fld>
            <a:endParaRPr lang="en-US"/>
          </a:p>
        </p:txBody>
      </p:sp>
      <p:sp>
        <p:nvSpPr>
          <p:cNvPr id="5" name="TextBox 4">
            <a:extLst>
              <a:ext uri="{FF2B5EF4-FFF2-40B4-BE49-F238E27FC236}">
                <a16:creationId xmlns:a16="http://schemas.microsoft.com/office/drawing/2014/main" id="{664CDBAF-7C6D-F7D1-72C5-D2E34BD6D24E}"/>
              </a:ext>
            </a:extLst>
          </p:cNvPr>
          <p:cNvSpPr txBox="1"/>
          <p:nvPr/>
        </p:nvSpPr>
        <p:spPr>
          <a:xfrm>
            <a:off x="1544333" y="1708587"/>
            <a:ext cx="9112263"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a:solidFill>
                  <a:srgbClr val="FF0000"/>
                </a:solidFill>
                <a:latin typeface="Times New Roman"/>
                <a:ea typeface="+mn-lt"/>
                <a:cs typeface="+mn-lt"/>
              </a:rPr>
              <a:t>Unpivot</a:t>
            </a:r>
            <a:r>
              <a:rPr lang="en-US" sz="2200">
                <a:latin typeface="Times New Roman"/>
                <a:ea typeface="+mn-lt"/>
                <a:cs typeface="+mn-lt"/>
              </a:rPr>
              <a:t> </a:t>
            </a:r>
            <a:r>
              <a:rPr lang="en-US" sz="2200" err="1">
                <a:latin typeface="Times New Roman"/>
                <a:ea typeface="+mn-lt"/>
                <a:cs typeface="+mn-lt"/>
              </a:rPr>
              <a:t>là</a:t>
            </a:r>
            <a:r>
              <a:rPr lang="en-US" sz="2200">
                <a:latin typeface="Times New Roman"/>
                <a:ea typeface="+mn-lt"/>
                <a:cs typeface="+mn-lt"/>
              </a:rPr>
              <a:t> </a:t>
            </a:r>
            <a:r>
              <a:rPr lang="en-US" sz="2200" err="1">
                <a:latin typeface="Times New Roman"/>
                <a:ea typeface="+mn-lt"/>
                <a:cs typeface="+mn-lt"/>
              </a:rPr>
              <a:t>cách</a:t>
            </a:r>
            <a:r>
              <a:rPr lang="en-US" sz="2200">
                <a:latin typeface="Times New Roman"/>
                <a:ea typeface="+mn-lt"/>
                <a:cs typeface="+mn-lt"/>
              </a:rPr>
              <a:t> </a:t>
            </a:r>
            <a:r>
              <a:rPr lang="en-US" sz="2200" err="1">
                <a:latin typeface="Times New Roman"/>
                <a:ea typeface="+mn-lt"/>
                <a:cs typeface="+mn-lt"/>
              </a:rPr>
              <a:t>chuyển</a:t>
            </a:r>
            <a:r>
              <a:rPr lang="en-US" sz="2200">
                <a:latin typeface="Times New Roman"/>
                <a:ea typeface="+mn-lt"/>
                <a:cs typeface="+mn-lt"/>
              </a:rPr>
              <a:t> </a:t>
            </a:r>
            <a:r>
              <a:rPr lang="en-US" sz="2200" err="1">
                <a:latin typeface="Times New Roman"/>
                <a:ea typeface="+mn-lt"/>
                <a:cs typeface="+mn-lt"/>
              </a:rPr>
              <a:t>đổi</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để</a:t>
            </a:r>
            <a:r>
              <a:rPr lang="en-US" sz="2200">
                <a:latin typeface="Times New Roman"/>
                <a:ea typeface="+mn-lt"/>
                <a:cs typeface="+mn-lt"/>
              </a:rPr>
              <a:t> </a:t>
            </a:r>
            <a:r>
              <a:rPr lang="en-US" sz="2200" err="1">
                <a:latin typeface="Times New Roman"/>
                <a:ea typeface="+mn-lt"/>
                <a:cs typeface="+mn-lt"/>
              </a:rPr>
              <a:t>dễ</a:t>
            </a:r>
            <a:r>
              <a:rPr lang="en-US" sz="2200">
                <a:latin typeface="Times New Roman"/>
                <a:ea typeface="+mn-lt"/>
                <a:cs typeface="+mn-lt"/>
              </a:rPr>
              <a:t> </a:t>
            </a:r>
            <a:r>
              <a:rPr lang="en-US" sz="2200" err="1">
                <a:latin typeface="Times New Roman"/>
                <a:ea typeface="+mn-lt"/>
                <a:cs typeface="+mn-lt"/>
              </a:rPr>
              <a:t>phân</a:t>
            </a:r>
            <a:r>
              <a:rPr lang="en-US" sz="2200">
                <a:latin typeface="Times New Roman"/>
                <a:ea typeface="+mn-lt"/>
                <a:cs typeface="+mn-lt"/>
              </a:rPr>
              <a:t> </a:t>
            </a:r>
            <a:r>
              <a:rPr lang="en-US" sz="2200" err="1">
                <a:latin typeface="Times New Roman"/>
                <a:ea typeface="+mn-lt"/>
                <a:cs typeface="+mn-lt"/>
              </a:rPr>
              <a:t>tích</a:t>
            </a:r>
            <a:r>
              <a:rPr lang="en-US" sz="2200">
                <a:latin typeface="Times New Roman"/>
                <a:ea typeface="+mn-lt"/>
                <a:cs typeface="+mn-lt"/>
              </a:rPr>
              <a:t> </a:t>
            </a:r>
            <a:r>
              <a:rPr lang="en-US" sz="2200" err="1">
                <a:latin typeface="Times New Roman"/>
                <a:ea typeface="+mn-lt"/>
                <a:cs typeface="+mn-lt"/>
              </a:rPr>
              <a:t>hơn</a:t>
            </a:r>
            <a:r>
              <a:rPr lang="en-US" sz="2200">
                <a:latin typeface="Times New Roman"/>
                <a:ea typeface="+mn-lt"/>
                <a:cs typeface="+mn-lt"/>
              </a:rPr>
              <a:t>. </a:t>
            </a:r>
            <a:r>
              <a:rPr lang="en-US" sz="2200" err="1">
                <a:latin typeface="Times New Roman"/>
                <a:ea typeface="+mn-lt"/>
                <a:cs typeface="+mn-lt"/>
              </a:rPr>
              <a:t>Có</a:t>
            </a:r>
            <a:r>
              <a:rPr lang="en-US" sz="2200">
                <a:latin typeface="Times New Roman"/>
                <a:ea typeface="+mn-lt"/>
                <a:cs typeface="+mn-lt"/>
              </a:rPr>
              <a:t> </a:t>
            </a:r>
            <a:r>
              <a:rPr lang="en-US" sz="2200" err="1">
                <a:latin typeface="Times New Roman"/>
                <a:ea typeface="+mn-lt"/>
                <a:cs typeface="+mn-lt"/>
              </a:rPr>
              <a:t>ba</a:t>
            </a:r>
            <a:r>
              <a:rPr lang="en-US" sz="2200">
                <a:latin typeface="Times New Roman"/>
                <a:ea typeface="+mn-lt"/>
                <a:cs typeface="+mn-lt"/>
              </a:rPr>
              <a:t> </a:t>
            </a:r>
            <a:r>
              <a:rPr lang="en-US" sz="2200" err="1">
                <a:latin typeface="Times New Roman"/>
                <a:ea typeface="+mn-lt"/>
                <a:cs typeface="+mn-lt"/>
              </a:rPr>
              <a:t>phương</a:t>
            </a:r>
            <a:r>
              <a:rPr lang="en-US" sz="2200">
                <a:latin typeface="Times New Roman"/>
                <a:ea typeface="+mn-lt"/>
                <a:cs typeface="+mn-lt"/>
              </a:rPr>
              <a:t> </a:t>
            </a:r>
            <a:r>
              <a:rPr lang="en-US" sz="2200" err="1">
                <a:latin typeface="Times New Roman"/>
                <a:ea typeface="+mn-lt"/>
                <a:cs typeface="+mn-lt"/>
              </a:rPr>
              <a:t>pháp</a:t>
            </a:r>
            <a:r>
              <a:rPr lang="en-US" sz="2200">
                <a:latin typeface="Times New Roman"/>
                <a:ea typeface="+mn-lt"/>
                <a:cs typeface="+mn-lt"/>
              </a:rPr>
              <a:t> </a:t>
            </a:r>
            <a:r>
              <a:rPr lang="en-US" sz="2200" err="1">
                <a:latin typeface="Times New Roman"/>
                <a:ea typeface="+mn-lt"/>
                <a:cs typeface="+mn-lt"/>
              </a:rPr>
              <a:t>để</a:t>
            </a:r>
            <a:r>
              <a:rPr lang="en-US" sz="2200">
                <a:latin typeface="Times New Roman"/>
                <a:ea typeface="+mn-lt"/>
                <a:cs typeface="+mn-lt"/>
              </a:rPr>
              <a:t> </a:t>
            </a:r>
            <a:r>
              <a:rPr lang="en-US" sz="2200" err="1">
                <a:latin typeface="Times New Roman"/>
                <a:ea typeface="+mn-lt"/>
                <a:cs typeface="+mn-lt"/>
              </a:rPr>
              <a:t>thực</a:t>
            </a:r>
            <a:r>
              <a:rPr lang="en-US" sz="2200">
                <a:latin typeface="Times New Roman"/>
                <a:ea typeface="+mn-lt"/>
                <a:cs typeface="+mn-lt"/>
              </a:rPr>
              <a:t> </a:t>
            </a:r>
            <a:r>
              <a:rPr lang="en-US" sz="2200" err="1">
                <a:latin typeface="Times New Roman"/>
                <a:ea typeface="+mn-lt"/>
                <a:cs typeface="+mn-lt"/>
              </a:rPr>
              <a:t>hiện</a:t>
            </a:r>
            <a:r>
              <a:rPr lang="en-US" sz="2200">
                <a:latin typeface="Times New Roman"/>
                <a:ea typeface="+mn-lt"/>
                <a:cs typeface="+mn-lt"/>
              </a:rPr>
              <a:t> Unpivot </a:t>
            </a:r>
            <a:r>
              <a:rPr lang="en-US" sz="2200" err="1">
                <a:latin typeface="Times New Roman"/>
                <a:ea typeface="+mn-lt"/>
                <a:cs typeface="+mn-lt"/>
              </a:rPr>
              <a:t>trong</a:t>
            </a:r>
            <a:r>
              <a:rPr lang="en-US" sz="2200">
                <a:latin typeface="Times New Roman"/>
                <a:ea typeface="+mn-lt"/>
                <a:cs typeface="+mn-lt"/>
              </a:rPr>
              <a:t> Power Query Editor:</a:t>
            </a:r>
          </a:p>
          <a:p>
            <a:pPr marL="285750" indent="-285750" algn="just">
              <a:buFont typeface="Arial"/>
              <a:buChar char="•"/>
            </a:pPr>
            <a:r>
              <a:rPr lang="en-US" sz="2200" b="1">
                <a:solidFill>
                  <a:srgbClr val="FF0000"/>
                </a:solidFill>
                <a:latin typeface="Times New Roman"/>
                <a:ea typeface="+mn-lt"/>
                <a:cs typeface="+mn-lt"/>
              </a:rPr>
              <a:t>Unpivot Columns</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Chuyển</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tiêu</a:t>
            </a:r>
            <a:r>
              <a:rPr lang="en-US" sz="2200">
                <a:latin typeface="Times New Roman"/>
                <a:ea typeface="+mn-lt"/>
                <a:cs typeface="+mn-lt"/>
              </a:rPr>
              <a:t> </a:t>
            </a:r>
            <a:r>
              <a:rPr lang="en-US" sz="2200" err="1">
                <a:latin typeface="Times New Roman"/>
                <a:ea typeface="+mn-lt"/>
                <a:cs typeface="+mn-lt"/>
              </a:rPr>
              <a:t>đề</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đã</a:t>
            </a:r>
            <a:r>
              <a:rPr lang="en-US" sz="2200">
                <a:latin typeface="Times New Roman"/>
                <a:ea typeface="+mn-lt"/>
                <a:cs typeface="+mn-lt"/>
              </a:rPr>
              <a:t> </a:t>
            </a:r>
            <a:r>
              <a:rPr lang="en-US" sz="2200" err="1">
                <a:latin typeface="Times New Roman"/>
                <a:ea typeface="+mn-lt"/>
                <a:cs typeface="+mn-lt"/>
              </a:rPr>
              <a:t>chọn</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giá</a:t>
            </a:r>
            <a:r>
              <a:rPr lang="en-US" sz="2200">
                <a:latin typeface="Times New Roman"/>
                <a:ea typeface="+mn-lt"/>
                <a:cs typeface="+mn-lt"/>
              </a:rPr>
              <a:t> </a:t>
            </a:r>
            <a:r>
              <a:rPr lang="en-US" sz="2200" err="1">
                <a:latin typeface="Times New Roman"/>
                <a:ea typeface="+mn-lt"/>
                <a:cs typeface="+mn-lt"/>
              </a:rPr>
              <a:t>trị</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đó</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tương</a:t>
            </a:r>
            <a:r>
              <a:rPr lang="en-US" sz="2200">
                <a:latin typeface="Times New Roman"/>
                <a:ea typeface="+mn-lt"/>
                <a:cs typeface="+mn-lt"/>
              </a:rPr>
              <a:t> </a:t>
            </a:r>
            <a:r>
              <a:rPr lang="en-US" sz="2200" err="1">
                <a:latin typeface="Times New Roman"/>
                <a:ea typeface="+mn-lt"/>
                <a:cs typeface="+mn-lt"/>
              </a:rPr>
              <a:t>ứng</a:t>
            </a:r>
            <a:r>
              <a:rPr lang="en-US" sz="2200">
                <a:latin typeface="Times New Roman"/>
                <a:ea typeface="+mn-lt"/>
                <a:cs typeface="+mn-lt"/>
              </a:rPr>
              <a:t>. Các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mới</a:t>
            </a:r>
            <a:r>
              <a:rPr lang="en-US" sz="2200">
                <a:latin typeface="Times New Roman"/>
                <a:ea typeface="+mn-lt"/>
                <a:cs typeface="+mn-lt"/>
              </a:rPr>
              <a:t> </a:t>
            </a:r>
            <a:r>
              <a:rPr lang="en-US" sz="2200" err="1">
                <a:latin typeface="Times New Roman"/>
                <a:ea typeface="+mn-lt"/>
                <a:cs typeface="+mn-lt"/>
              </a:rPr>
              <a:t>thêm</a:t>
            </a:r>
            <a:r>
              <a:rPr lang="en-US" sz="2200">
                <a:latin typeface="Times New Roman"/>
                <a:ea typeface="+mn-lt"/>
                <a:cs typeface="+mn-lt"/>
              </a:rPr>
              <a:t> </a:t>
            </a:r>
            <a:r>
              <a:rPr lang="en-US" sz="2200" err="1">
                <a:latin typeface="Times New Roman"/>
                <a:ea typeface="+mn-lt"/>
                <a:cs typeface="+mn-lt"/>
              </a:rPr>
              <a:t>vào</a:t>
            </a:r>
            <a:r>
              <a:rPr lang="en-US" sz="2200">
                <a:latin typeface="Times New Roman"/>
                <a:ea typeface="+mn-lt"/>
                <a:cs typeface="+mn-lt"/>
              </a:rPr>
              <a:t> </a:t>
            </a:r>
            <a:r>
              <a:rPr lang="en-US" sz="2200" err="1">
                <a:latin typeface="Times New Roman"/>
                <a:ea typeface="+mn-lt"/>
                <a:cs typeface="+mn-lt"/>
              </a:rPr>
              <a:t>nguồn</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sẽ</a:t>
            </a:r>
            <a:r>
              <a:rPr lang="en-US" sz="2200">
                <a:latin typeface="Times New Roman"/>
                <a:ea typeface="+mn-lt"/>
                <a:cs typeface="+mn-lt"/>
              </a:rPr>
              <a:t> </a:t>
            </a:r>
            <a:r>
              <a:rPr lang="en-US" sz="2200" err="1">
                <a:latin typeface="Times New Roman"/>
                <a:ea typeface="+mn-lt"/>
                <a:cs typeface="+mn-lt"/>
              </a:rPr>
              <a:t>tự</a:t>
            </a:r>
            <a:r>
              <a:rPr lang="en-US" sz="2200">
                <a:latin typeface="Times New Roman"/>
                <a:ea typeface="+mn-lt"/>
                <a:cs typeface="+mn-lt"/>
              </a:rPr>
              <a:t> </a:t>
            </a:r>
            <a:r>
              <a:rPr lang="en-US" sz="2200" err="1">
                <a:latin typeface="Times New Roman"/>
                <a:ea typeface="+mn-lt"/>
                <a:cs typeface="+mn-lt"/>
              </a:rPr>
              <a:t>động</a:t>
            </a:r>
            <a:r>
              <a:rPr lang="en-US" sz="2200">
                <a:latin typeface="Times New Roman"/>
                <a:ea typeface="+mn-lt"/>
                <a:cs typeface="+mn-lt"/>
              </a:rPr>
              <a:t> </a:t>
            </a:r>
            <a:r>
              <a:rPr lang="en-US" sz="2200" err="1">
                <a:latin typeface="Times New Roman"/>
                <a:ea typeface="+mn-lt"/>
                <a:cs typeface="+mn-lt"/>
              </a:rPr>
              <a:t>được</a:t>
            </a:r>
            <a:r>
              <a:rPr lang="en-US" sz="2200">
                <a:latin typeface="Times New Roman"/>
                <a:ea typeface="+mn-lt"/>
                <a:cs typeface="+mn-lt"/>
              </a:rPr>
              <a:t> bao </a:t>
            </a:r>
            <a:r>
              <a:rPr lang="en-US" sz="2200" err="1">
                <a:latin typeface="Times New Roman"/>
                <a:ea typeface="+mn-lt"/>
                <a:cs typeface="+mn-lt"/>
              </a:rPr>
              <a:t>gồm</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phép</a:t>
            </a:r>
            <a:r>
              <a:rPr lang="en-US" sz="2200">
                <a:latin typeface="Times New Roman"/>
                <a:ea typeface="+mn-lt"/>
                <a:cs typeface="+mn-lt"/>
              </a:rPr>
              <a:t> </a:t>
            </a:r>
            <a:r>
              <a:rPr lang="en-US" sz="2200" err="1">
                <a:latin typeface="Times New Roman"/>
                <a:ea typeface="+mn-lt"/>
                <a:cs typeface="+mn-lt"/>
              </a:rPr>
              <a:t>biến</a:t>
            </a:r>
            <a:r>
              <a:rPr lang="en-US" sz="2200">
                <a:latin typeface="Times New Roman"/>
                <a:ea typeface="+mn-lt"/>
                <a:cs typeface="+mn-lt"/>
              </a:rPr>
              <a:t> </a:t>
            </a:r>
            <a:r>
              <a:rPr lang="en-US" sz="2200" err="1">
                <a:latin typeface="Times New Roman"/>
                <a:ea typeface="+mn-lt"/>
                <a:cs typeface="+mn-lt"/>
              </a:rPr>
              <a:t>đổi</a:t>
            </a:r>
            <a:r>
              <a:rPr lang="en-US" sz="2200">
                <a:latin typeface="Times New Roman"/>
                <a:ea typeface="+mn-lt"/>
                <a:cs typeface="+mn-lt"/>
              </a:rPr>
              <a:t> Unpivot.</a:t>
            </a:r>
          </a:p>
          <a:p>
            <a:pPr marL="285750" indent="-285750" algn="just">
              <a:buFont typeface="Arial"/>
              <a:buChar char="•"/>
            </a:pPr>
            <a:r>
              <a:rPr lang="en-US" sz="2200" b="1">
                <a:solidFill>
                  <a:srgbClr val="FF0000"/>
                </a:solidFill>
                <a:latin typeface="Times New Roman"/>
                <a:ea typeface="+mn-lt"/>
                <a:cs typeface="+mn-lt"/>
              </a:rPr>
              <a:t>Unpivot Other Columns</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Chuyển</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tiêu</a:t>
            </a:r>
            <a:r>
              <a:rPr lang="en-US" sz="2200">
                <a:latin typeface="Times New Roman"/>
                <a:ea typeface="+mn-lt"/>
                <a:cs typeface="+mn-lt"/>
              </a:rPr>
              <a:t> </a:t>
            </a:r>
            <a:r>
              <a:rPr lang="en-US" sz="2200" err="1">
                <a:latin typeface="Times New Roman"/>
                <a:ea typeface="+mn-lt"/>
                <a:cs typeface="+mn-lt"/>
              </a:rPr>
              <a:t>đề</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không</a:t>
            </a:r>
            <a:r>
              <a:rPr lang="en-US" sz="2200">
                <a:latin typeface="Times New Roman"/>
                <a:ea typeface="+mn-lt"/>
                <a:cs typeface="+mn-lt"/>
              </a:rPr>
              <a:t> </a:t>
            </a:r>
            <a:r>
              <a:rPr lang="en-US" sz="2200" err="1">
                <a:latin typeface="Times New Roman"/>
                <a:ea typeface="+mn-lt"/>
                <a:cs typeface="+mn-lt"/>
              </a:rPr>
              <a:t>được</a:t>
            </a:r>
            <a:r>
              <a:rPr lang="en-US" sz="2200">
                <a:latin typeface="Times New Roman"/>
                <a:ea typeface="+mn-lt"/>
                <a:cs typeface="+mn-lt"/>
              </a:rPr>
              <a:t> </a:t>
            </a:r>
            <a:r>
              <a:rPr lang="en-US" sz="2200" err="1">
                <a:latin typeface="Times New Roman"/>
                <a:ea typeface="+mn-lt"/>
                <a:cs typeface="+mn-lt"/>
              </a:rPr>
              <a:t>chọn</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giá</a:t>
            </a:r>
            <a:r>
              <a:rPr lang="en-US" sz="2200">
                <a:latin typeface="Times New Roman"/>
                <a:ea typeface="+mn-lt"/>
                <a:cs typeface="+mn-lt"/>
              </a:rPr>
              <a:t> </a:t>
            </a:r>
            <a:r>
              <a:rPr lang="en-US" sz="2200" err="1">
                <a:latin typeface="Times New Roman"/>
                <a:ea typeface="+mn-lt"/>
                <a:cs typeface="+mn-lt"/>
              </a:rPr>
              <a:t>trị</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đó</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tương</a:t>
            </a:r>
            <a:r>
              <a:rPr lang="en-US" sz="2200">
                <a:latin typeface="Times New Roman"/>
                <a:ea typeface="+mn-lt"/>
                <a:cs typeface="+mn-lt"/>
              </a:rPr>
              <a:t> </a:t>
            </a:r>
            <a:r>
              <a:rPr lang="en-US" sz="2200" err="1">
                <a:latin typeface="Times New Roman"/>
                <a:ea typeface="+mn-lt"/>
                <a:cs typeface="+mn-lt"/>
              </a:rPr>
              <a:t>ứng</a:t>
            </a:r>
            <a:r>
              <a:rPr lang="en-US" sz="2200">
                <a:latin typeface="Times New Roman"/>
                <a:ea typeface="+mn-lt"/>
                <a:cs typeface="+mn-lt"/>
              </a:rPr>
              <a:t>. Các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mới</a:t>
            </a:r>
            <a:r>
              <a:rPr lang="en-US" sz="2200">
                <a:latin typeface="Times New Roman"/>
                <a:ea typeface="+mn-lt"/>
                <a:cs typeface="+mn-lt"/>
              </a:rPr>
              <a:t> </a:t>
            </a:r>
            <a:r>
              <a:rPr lang="en-US" sz="2200" err="1">
                <a:latin typeface="Times New Roman"/>
                <a:ea typeface="+mn-lt"/>
                <a:cs typeface="+mn-lt"/>
              </a:rPr>
              <a:t>thêm</a:t>
            </a:r>
            <a:r>
              <a:rPr lang="en-US" sz="2200">
                <a:latin typeface="Times New Roman"/>
                <a:ea typeface="+mn-lt"/>
                <a:cs typeface="+mn-lt"/>
              </a:rPr>
              <a:t> </a:t>
            </a:r>
            <a:r>
              <a:rPr lang="en-US" sz="2200" err="1">
                <a:latin typeface="Times New Roman"/>
                <a:ea typeface="+mn-lt"/>
                <a:cs typeface="+mn-lt"/>
              </a:rPr>
              <a:t>vào</a:t>
            </a:r>
            <a:r>
              <a:rPr lang="en-US" sz="2200">
                <a:latin typeface="Times New Roman"/>
                <a:ea typeface="+mn-lt"/>
                <a:cs typeface="+mn-lt"/>
              </a:rPr>
              <a:t> </a:t>
            </a:r>
            <a:r>
              <a:rPr lang="en-US" sz="2200" err="1">
                <a:latin typeface="Times New Roman"/>
                <a:ea typeface="+mn-lt"/>
                <a:cs typeface="+mn-lt"/>
              </a:rPr>
              <a:t>nguồn</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sẽ</a:t>
            </a:r>
            <a:r>
              <a:rPr lang="en-US" sz="2200">
                <a:latin typeface="Times New Roman"/>
                <a:ea typeface="+mn-lt"/>
                <a:cs typeface="+mn-lt"/>
              </a:rPr>
              <a:t> </a:t>
            </a:r>
            <a:r>
              <a:rPr lang="en-US" sz="2200" err="1">
                <a:latin typeface="Times New Roman"/>
                <a:ea typeface="+mn-lt"/>
                <a:cs typeface="+mn-lt"/>
              </a:rPr>
              <a:t>tự</a:t>
            </a:r>
            <a:r>
              <a:rPr lang="en-US" sz="2200">
                <a:latin typeface="Times New Roman"/>
                <a:ea typeface="+mn-lt"/>
                <a:cs typeface="+mn-lt"/>
              </a:rPr>
              <a:t> </a:t>
            </a:r>
            <a:r>
              <a:rPr lang="en-US" sz="2200" err="1">
                <a:latin typeface="Times New Roman"/>
                <a:ea typeface="+mn-lt"/>
                <a:cs typeface="+mn-lt"/>
              </a:rPr>
              <a:t>động</a:t>
            </a:r>
            <a:r>
              <a:rPr lang="en-US" sz="2200">
                <a:latin typeface="Times New Roman"/>
                <a:ea typeface="+mn-lt"/>
                <a:cs typeface="+mn-lt"/>
              </a:rPr>
              <a:t> </a:t>
            </a:r>
            <a:r>
              <a:rPr lang="en-US" sz="2200" err="1">
                <a:latin typeface="Times New Roman"/>
                <a:ea typeface="+mn-lt"/>
                <a:cs typeface="+mn-lt"/>
              </a:rPr>
              <a:t>được</a:t>
            </a:r>
            <a:r>
              <a:rPr lang="en-US" sz="2200">
                <a:latin typeface="Times New Roman"/>
                <a:ea typeface="+mn-lt"/>
                <a:cs typeface="+mn-lt"/>
              </a:rPr>
              <a:t> bao </a:t>
            </a:r>
            <a:r>
              <a:rPr lang="en-US" sz="2200" err="1">
                <a:latin typeface="Times New Roman"/>
                <a:ea typeface="+mn-lt"/>
                <a:cs typeface="+mn-lt"/>
              </a:rPr>
              <a:t>gồm</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phép</a:t>
            </a:r>
            <a:r>
              <a:rPr lang="en-US" sz="2200">
                <a:latin typeface="Times New Roman"/>
                <a:ea typeface="+mn-lt"/>
                <a:cs typeface="+mn-lt"/>
              </a:rPr>
              <a:t> </a:t>
            </a:r>
            <a:r>
              <a:rPr lang="en-US" sz="2200" err="1">
                <a:latin typeface="Times New Roman"/>
                <a:ea typeface="+mn-lt"/>
                <a:cs typeface="+mn-lt"/>
              </a:rPr>
              <a:t>biến</a:t>
            </a:r>
            <a:r>
              <a:rPr lang="en-US" sz="2200">
                <a:latin typeface="Times New Roman"/>
                <a:ea typeface="+mn-lt"/>
                <a:cs typeface="+mn-lt"/>
              </a:rPr>
              <a:t> </a:t>
            </a:r>
            <a:r>
              <a:rPr lang="en-US" sz="2200" err="1">
                <a:latin typeface="Times New Roman"/>
                <a:ea typeface="+mn-lt"/>
                <a:cs typeface="+mn-lt"/>
              </a:rPr>
              <a:t>đổi</a:t>
            </a:r>
            <a:r>
              <a:rPr lang="en-US" sz="2200">
                <a:latin typeface="Times New Roman"/>
                <a:ea typeface="+mn-lt"/>
                <a:cs typeface="+mn-lt"/>
              </a:rPr>
              <a:t> Unpivot.</a:t>
            </a:r>
          </a:p>
          <a:p>
            <a:pPr marL="285750" indent="-285750" algn="just">
              <a:buFont typeface="Arial"/>
              <a:buChar char="•"/>
            </a:pPr>
            <a:r>
              <a:rPr lang="en-US" sz="2200" b="1">
                <a:solidFill>
                  <a:srgbClr val="FF0000"/>
                </a:solidFill>
                <a:latin typeface="Times New Roman"/>
                <a:ea typeface="+mn-lt"/>
                <a:cs typeface="+mn-lt"/>
              </a:rPr>
              <a:t>Unpivot Only Selected Columns</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Chuyển</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tiêu</a:t>
            </a:r>
            <a:r>
              <a:rPr lang="en-US" sz="2200">
                <a:latin typeface="Times New Roman"/>
                <a:ea typeface="+mn-lt"/>
                <a:cs typeface="+mn-lt"/>
              </a:rPr>
              <a:t> </a:t>
            </a:r>
            <a:r>
              <a:rPr lang="en-US" sz="2200" err="1">
                <a:latin typeface="Times New Roman"/>
                <a:ea typeface="+mn-lt"/>
                <a:cs typeface="+mn-lt"/>
              </a:rPr>
              <a:t>đề</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đã</a:t>
            </a:r>
            <a:r>
              <a:rPr lang="en-US" sz="2200">
                <a:latin typeface="Times New Roman"/>
                <a:ea typeface="+mn-lt"/>
                <a:cs typeface="+mn-lt"/>
              </a:rPr>
              <a:t> </a:t>
            </a:r>
            <a:r>
              <a:rPr lang="en-US" sz="2200" err="1">
                <a:latin typeface="Times New Roman"/>
                <a:ea typeface="+mn-lt"/>
                <a:cs typeface="+mn-lt"/>
              </a:rPr>
              <a:t>chọn</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giá</a:t>
            </a:r>
            <a:r>
              <a:rPr lang="en-US" sz="2200">
                <a:latin typeface="Times New Roman"/>
                <a:ea typeface="+mn-lt"/>
                <a:cs typeface="+mn-lt"/>
              </a:rPr>
              <a:t> </a:t>
            </a:r>
            <a:r>
              <a:rPr lang="en-US" sz="2200" err="1">
                <a:latin typeface="Times New Roman"/>
                <a:ea typeface="+mn-lt"/>
                <a:cs typeface="+mn-lt"/>
              </a:rPr>
              <a:t>trị</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đó</a:t>
            </a:r>
            <a:r>
              <a:rPr lang="en-US" sz="2200">
                <a:latin typeface="Times New Roman"/>
                <a:ea typeface="+mn-lt"/>
                <a:cs typeface="+mn-lt"/>
              </a:rPr>
              <a:t> </a:t>
            </a:r>
            <a:r>
              <a:rPr lang="en-US" sz="2200" err="1">
                <a:latin typeface="Times New Roman"/>
                <a:ea typeface="+mn-lt"/>
                <a:cs typeface="+mn-lt"/>
              </a:rPr>
              <a:t>thành</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tương</a:t>
            </a:r>
            <a:r>
              <a:rPr lang="en-US" sz="2200">
                <a:latin typeface="Times New Roman"/>
                <a:ea typeface="+mn-lt"/>
                <a:cs typeface="+mn-lt"/>
              </a:rPr>
              <a:t> </a:t>
            </a:r>
            <a:r>
              <a:rPr lang="en-US" sz="2200" err="1">
                <a:latin typeface="Times New Roman"/>
                <a:ea typeface="+mn-lt"/>
                <a:cs typeface="+mn-lt"/>
              </a:rPr>
              <a:t>ứng</a:t>
            </a:r>
            <a:r>
              <a:rPr lang="en-US" sz="2200">
                <a:latin typeface="Times New Roman"/>
                <a:ea typeface="+mn-lt"/>
                <a:cs typeface="+mn-lt"/>
              </a:rPr>
              <a:t>. Các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mới</a:t>
            </a:r>
            <a:r>
              <a:rPr lang="en-US" sz="2200">
                <a:latin typeface="Times New Roman"/>
                <a:ea typeface="+mn-lt"/>
                <a:cs typeface="+mn-lt"/>
              </a:rPr>
              <a:t> </a:t>
            </a:r>
            <a:r>
              <a:rPr lang="en-US" sz="2200" err="1">
                <a:latin typeface="Times New Roman"/>
                <a:ea typeface="+mn-lt"/>
                <a:cs typeface="+mn-lt"/>
              </a:rPr>
              <a:t>thêm</a:t>
            </a:r>
            <a:r>
              <a:rPr lang="en-US" sz="2200">
                <a:latin typeface="Times New Roman"/>
                <a:ea typeface="+mn-lt"/>
                <a:cs typeface="+mn-lt"/>
              </a:rPr>
              <a:t> </a:t>
            </a:r>
            <a:r>
              <a:rPr lang="en-US" sz="2200" err="1">
                <a:latin typeface="Times New Roman"/>
                <a:ea typeface="+mn-lt"/>
                <a:cs typeface="+mn-lt"/>
              </a:rPr>
              <a:t>vào</a:t>
            </a:r>
            <a:r>
              <a:rPr lang="en-US" sz="2200">
                <a:latin typeface="Times New Roman"/>
                <a:ea typeface="+mn-lt"/>
                <a:cs typeface="+mn-lt"/>
              </a:rPr>
              <a:t> </a:t>
            </a:r>
            <a:r>
              <a:rPr lang="en-US" sz="2200" err="1">
                <a:latin typeface="Times New Roman"/>
                <a:ea typeface="+mn-lt"/>
                <a:cs typeface="+mn-lt"/>
              </a:rPr>
              <a:t>nguồn</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sẽ</a:t>
            </a:r>
            <a:r>
              <a:rPr lang="en-US" sz="2200">
                <a:latin typeface="Times New Roman"/>
                <a:ea typeface="+mn-lt"/>
                <a:cs typeface="+mn-lt"/>
              </a:rPr>
              <a:t> </a:t>
            </a:r>
            <a:r>
              <a:rPr lang="en-US" sz="2200" err="1">
                <a:latin typeface="Times New Roman"/>
                <a:ea typeface="+mn-lt"/>
                <a:cs typeface="+mn-lt"/>
              </a:rPr>
              <a:t>không</a:t>
            </a:r>
            <a:r>
              <a:rPr lang="en-US" sz="2200">
                <a:latin typeface="Times New Roman"/>
                <a:ea typeface="+mn-lt"/>
                <a:cs typeface="+mn-lt"/>
              </a:rPr>
              <a:t> </a:t>
            </a:r>
            <a:r>
              <a:rPr lang="en-US" sz="2200" err="1">
                <a:latin typeface="Times New Roman"/>
                <a:ea typeface="+mn-lt"/>
                <a:cs typeface="+mn-lt"/>
              </a:rPr>
              <a:t>được</a:t>
            </a:r>
            <a:r>
              <a:rPr lang="en-US" sz="2200">
                <a:latin typeface="Times New Roman"/>
                <a:ea typeface="+mn-lt"/>
                <a:cs typeface="+mn-lt"/>
              </a:rPr>
              <a:t> bao </a:t>
            </a:r>
            <a:r>
              <a:rPr lang="en-US" sz="2200" err="1">
                <a:latin typeface="Times New Roman"/>
                <a:ea typeface="+mn-lt"/>
                <a:cs typeface="+mn-lt"/>
              </a:rPr>
              <a:t>gồm</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phép</a:t>
            </a:r>
            <a:r>
              <a:rPr lang="en-US" sz="2200">
                <a:latin typeface="Times New Roman"/>
                <a:ea typeface="+mn-lt"/>
                <a:cs typeface="+mn-lt"/>
              </a:rPr>
              <a:t> </a:t>
            </a:r>
            <a:r>
              <a:rPr lang="en-US" sz="2200" err="1">
                <a:latin typeface="Times New Roman"/>
                <a:ea typeface="+mn-lt"/>
                <a:cs typeface="+mn-lt"/>
              </a:rPr>
              <a:t>biến</a:t>
            </a:r>
            <a:r>
              <a:rPr lang="en-US" sz="2200">
                <a:latin typeface="Times New Roman"/>
                <a:ea typeface="+mn-lt"/>
                <a:cs typeface="+mn-lt"/>
              </a:rPr>
              <a:t> </a:t>
            </a:r>
            <a:r>
              <a:rPr lang="en-US" sz="2200" err="1">
                <a:latin typeface="Times New Roman"/>
                <a:ea typeface="+mn-lt"/>
                <a:cs typeface="+mn-lt"/>
              </a:rPr>
              <a:t>đổi</a:t>
            </a:r>
            <a:r>
              <a:rPr lang="en-US" sz="2200">
                <a:latin typeface="Times New Roman"/>
                <a:ea typeface="+mn-lt"/>
                <a:cs typeface="+mn-lt"/>
              </a:rPr>
              <a:t> Unpivot.</a:t>
            </a:r>
          </a:p>
          <a:p>
            <a:pPr algn="just"/>
            <a:endParaRPr lang="en-US" sz="2200" b="1">
              <a:latin typeface="Times New Roman"/>
              <a:cs typeface="Segoe UI"/>
            </a:endParaRPr>
          </a:p>
        </p:txBody>
      </p:sp>
      <p:sp>
        <p:nvSpPr>
          <p:cNvPr id="6" name="Flowchart: Process 5">
            <a:extLst>
              <a:ext uri="{FF2B5EF4-FFF2-40B4-BE49-F238E27FC236}">
                <a16:creationId xmlns:a16="http://schemas.microsoft.com/office/drawing/2014/main" id="{AC027B70-77DD-471D-A04B-0C3FA9350C5E}"/>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279239475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29</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118981" y="1307413"/>
            <a:ext cx="3587211" cy="129614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Mở</a:t>
            </a:r>
            <a:r>
              <a:rPr lang="en-US" b="1">
                <a:solidFill>
                  <a:srgbClr val="FF0000"/>
                </a:solidFill>
                <a:latin typeface="Times New Roman"/>
                <a:ea typeface="+mn-lt"/>
                <a:cs typeface="Times New Roman"/>
              </a:rPr>
              <a:t> Power BI Desktop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sử</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nối</a:t>
            </a:r>
            <a:r>
              <a:rPr lang="en-US" b="1">
                <a:solidFill>
                  <a:srgbClr val="FF0000"/>
                </a:solidFill>
                <a:latin typeface="Times New Roman"/>
                <a:ea typeface="+mn-lt"/>
                <a:cs typeface="Times New Roman"/>
              </a:rPr>
              <a:t> Excel Workbook</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file Income Per Person.xlsx.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Data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Transform Data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mở</a:t>
            </a:r>
            <a:r>
              <a:rPr lang="en-US">
                <a:solidFill>
                  <a:srgbClr val="FF0000"/>
                </a:solidFill>
                <a:latin typeface="Times New Roman"/>
                <a:ea typeface="+mn-lt"/>
                <a:cs typeface="Times New Roman"/>
              </a:rPr>
              <a:t> Power Query Editor.</a:t>
            </a:r>
          </a:p>
        </p:txBody>
      </p:sp>
      <p:sp>
        <p:nvSpPr>
          <p:cNvPr id="10" name="Arrow: Right 9">
            <a:extLst>
              <a:ext uri="{FF2B5EF4-FFF2-40B4-BE49-F238E27FC236}">
                <a16:creationId xmlns:a16="http://schemas.microsoft.com/office/drawing/2014/main" id="{F50431F7-2206-7D1C-15C6-B4DA25FCD08A}"/>
              </a:ext>
            </a:extLst>
          </p:cNvPr>
          <p:cNvSpPr/>
          <p:nvPr/>
        </p:nvSpPr>
        <p:spPr>
          <a:xfrm>
            <a:off x="3895131" y="1795667"/>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714680" y="1307413"/>
            <a:ext cx="2764736" cy="129614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Thiết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lập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tiêu</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đề</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Use First Row as Headers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chuyển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hàng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đầu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a:solidFill>
                <a:srgbClr val="FF0000"/>
              </a:solidFill>
              <a:latin typeface="Times New Roman"/>
              <a:ea typeface="+mn-lt"/>
              <a:cs typeface="Times New Roman"/>
            </a:endParaRPr>
          </a:p>
        </p:txBody>
      </p:sp>
      <p:pic>
        <p:nvPicPr>
          <p:cNvPr id="13" name="Picture 12" descr="A screenshot of a computer&#10;&#10;Description automatically generated">
            <a:extLst>
              <a:ext uri="{FF2B5EF4-FFF2-40B4-BE49-F238E27FC236}">
                <a16:creationId xmlns:a16="http://schemas.microsoft.com/office/drawing/2014/main" id="{B8E2D1E3-1B54-B99F-663C-4F54DDED14D9}"/>
              </a:ext>
            </a:extLst>
          </p:cNvPr>
          <p:cNvPicPr>
            <a:picLocks noChangeAspect="1"/>
          </p:cNvPicPr>
          <p:nvPr/>
        </p:nvPicPr>
        <p:blipFill>
          <a:blip r:embed="rId2"/>
          <a:stretch>
            <a:fillRect/>
          </a:stretch>
        </p:blipFill>
        <p:spPr>
          <a:xfrm>
            <a:off x="550905" y="2895343"/>
            <a:ext cx="7239000" cy="3600450"/>
          </a:xfrm>
          <a:prstGeom prst="rect">
            <a:avLst/>
          </a:prstGeom>
        </p:spPr>
      </p:pic>
      <p:sp>
        <p:nvSpPr>
          <p:cNvPr id="14" name="Flowchart: Process 13">
            <a:extLst>
              <a:ext uri="{FF2B5EF4-FFF2-40B4-BE49-F238E27FC236}">
                <a16:creationId xmlns:a16="http://schemas.microsoft.com/office/drawing/2014/main" id="{9905E2B4-0EEC-8EE4-3E62-F52699878D2A}"/>
              </a:ext>
            </a:extLst>
          </p:cNvPr>
          <p:cNvSpPr/>
          <p:nvPr/>
        </p:nvSpPr>
        <p:spPr>
          <a:xfrm>
            <a:off x="8545274" y="1307413"/>
            <a:ext cx="2764736" cy="129614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pPr>
              <a:buFont typeface="Arial"/>
            </a:pPr>
            <a:endParaRPr lang="en-US" b="1">
              <a:solidFill>
                <a:srgbClr val="FF0000"/>
              </a:solidFill>
              <a:latin typeface="Times New Roman"/>
              <a:ea typeface="+mn-lt"/>
              <a:cs typeface="Times New Roman"/>
            </a:endParaRPr>
          </a:p>
          <a:p>
            <a:pPr>
              <a:buFont typeface="Arial"/>
            </a:pPr>
            <a:r>
              <a:rPr lang="en-US" b="1" err="1">
                <a:solidFill>
                  <a:srgbClr val="FF0000"/>
                </a:solidFill>
                <a:latin typeface="Times New Roman"/>
                <a:ea typeface="+mn-lt"/>
                <a:cs typeface="Times New Roman"/>
              </a:rPr>
              <a:t>Đổi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tên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GDP per capita PPP, with projections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Country/Region</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b="1">
              <a:solidFill>
                <a:srgbClr val="FF0000"/>
              </a:solidFill>
              <a:latin typeface="Times New Roman"/>
              <a:ea typeface="+mn-lt"/>
              <a:cs typeface="Times New Roman"/>
            </a:endParaRPr>
          </a:p>
        </p:txBody>
      </p:sp>
      <p:sp>
        <p:nvSpPr>
          <p:cNvPr id="15" name="Arrow: Right 14">
            <a:extLst>
              <a:ext uri="{FF2B5EF4-FFF2-40B4-BE49-F238E27FC236}">
                <a16:creationId xmlns:a16="http://schemas.microsoft.com/office/drawing/2014/main" id="{5A7D08C8-C345-A278-D866-9DAC93619329}"/>
              </a:ext>
            </a:extLst>
          </p:cNvPr>
          <p:cNvSpPr/>
          <p:nvPr/>
        </p:nvSpPr>
        <p:spPr>
          <a:xfrm>
            <a:off x="7674239" y="1795667"/>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Arrow: Down 16">
            <a:extLst>
              <a:ext uri="{FF2B5EF4-FFF2-40B4-BE49-F238E27FC236}">
                <a16:creationId xmlns:a16="http://schemas.microsoft.com/office/drawing/2014/main" id="{A3D9FF79-7ED9-49E1-3AA5-310ABAB44ED0}"/>
              </a:ext>
            </a:extLst>
          </p:cNvPr>
          <p:cNvSpPr/>
          <p:nvPr/>
        </p:nvSpPr>
        <p:spPr>
          <a:xfrm>
            <a:off x="9734927" y="2609091"/>
            <a:ext cx="362677" cy="589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lowchart: Process 17">
            <a:extLst>
              <a:ext uri="{FF2B5EF4-FFF2-40B4-BE49-F238E27FC236}">
                <a16:creationId xmlns:a16="http://schemas.microsoft.com/office/drawing/2014/main" id="{6FA677B6-03F0-C726-783B-57C5B75FACE7}"/>
              </a:ext>
            </a:extLst>
          </p:cNvPr>
          <p:cNvSpPr/>
          <p:nvPr/>
        </p:nvSpPr>
        <p:spPr>
          <a:xfrm>
            <a:off x="7944436" y="3190020"/>
            <a:ext cx="4234305" cy="203819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a:solidFill>
                  <a:srgbClr val="FF0000"/>
                </a:solidFill>
                <a:latin typeface="Times New Roman"/>
                <a:ea typeface="+mn-lt"/>
                <a:cs typeface="Times New Roman"/>
              </a:rPr>
              <a:t>Unpivot </a:t>
            </a:r>
            <a:r>
              <a:rPr lang="en-US" b="1" err="1">
                <a:solidFill>
                  <a:srgbClr val="FF0000"/>
                </a:solidFill>
                <a:latin typeface="Times New Roman"/>
                <a:ea typeface="+mn-lt"/>
                <a:cs typeface="Times New Roman"/>
              </a:rPr>
              <a:t>Dữ</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pPr marL="285750" indent="-285750">
              <a:buFont typeface="Arial"/>
              <a:buChar char="•"/>
            </a:pPr>
            <a:r>
              <a:rPr lang="en-US">
                <a:solidFill>
                  <a:srgbClr val="FF0000"/>
                </a:solidFill>
                <a:latin typeface="Times New Roman"/>
                <a:ea typeface="+mn-lt"/>
                <a:cs typeface="Times New Roman"/>
              </a:rPr>
              <a:t>Các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năm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năm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pPr marL="285750" indent="-285750">
              <a:buFont typeface="Arial"/>
              <a:buChar char="•"/>
            </a:pP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phải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Country/Region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Unpivot Other Columns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chuyển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năm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hàng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tương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ứng</a:t>
            </a:r>
            <a:r>
              <a:rPr lang="en-US">
                <a:solidFill>
                  <a:srgbClr val="FF0000"/>
                </a:solidFill>
                <a:latin typeface="Times New Roman"/>
                <a:ea typeface="+mn-lt"/>
                <a:cs typeface="Times New Roman"/>
              </a:rPr>
              <a:t>.</a:t>
            </a:r>
          </a:p>
          <a:p>
            <a:endParaRPr lang="en-US" b="1">
              <a:solidFill>
                <a:srgbClr val="FF0000"/>
              </a:solidFill>
              <a:latin typeface="Times New Roman"/>
              <a:ea typeface="+mn-lt"/>
              <a:cs typeface="Times New Roman"/>
            </a:endParaRPr>
          </a:p>
        </p:txBody>
      </p:sp>
      <p:sp>
        <p:nvSpPr>
          <p:cNvPr id="19" name="Flowchart: Process 18">
            <a:extLst>
              <a:ext uri="{FF2B5EF4-FFF2-40B4-BE49-F238E27FC236}">
                <a16:creationId xmlns:a16="http://schemas.microsoft.com/office/drawing/2014/main" id="{45C19FE7-27D4-EA5E-37E5-F34B63001D7D}"/>
              </a:ext>
            </a:extLst>
          </p:cNvPr>
          <p:cNvSpPr/>
          <p:nvPr/>
        </p:nvSpPr>
        <p:spPr>
          <a:xfrm>
            <a:off x="7948032" y="5802591"/>
            <a:ext cx="3928329" cy="102841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Đổi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tên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mới</a:t>
            </a:r>
            <a:r>
              <a:rPr lang="en-US">
                <a:solidFill>
                  <a:srgbClr val="FF0000"/>
                </a:solidFill>
                <a:latin typeface="Times New Roman"/>
                <a:ea typeface="+mn-lt"/>
                <a:cs typeface="Times New Roman"/>
              </a:rPr>
              <a:t>:</a:t>
            </a:r>
          </a:p>
          <a:p>
            <a:pPr marL="285750" indent="-285750">
              <a:buFont typeface="Arial"/>
              <a:buChar char="•"/>
            </a:pP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Year</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a:t>
            </a:r>
          </a:p>
        </p:txBody>
      </p:sp>
      <p:sp>
        <p:nvSpPr>
          <p:cNvPr id="20" name="Arrow: Down 19">
            <a:extLst>
              <a:ext uri="{FF2B5EF4-FFF2-40B4-BE49-F238E27FC236}">
                <a16:creationId xmlns:a16="http://schemas.microsoft.com/office/drawing/2014/main" id="{CD2E8BC8-4F19-D7B0-9FCE-3C78094033A2}"/>
              </a:ext>
            </a:extLst>
          </p:cNvPr>
          <p:cNvSpPr/>
          <p:nvPr/>
        </p:nvSpPr>
        <p:spPr>
          <a:xfrm>
            <a:off x="9734927" y="5221662"/>
            <a:ext cx="362677" cy="589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Flowchart: Process 15">
            <a:extLst>
              <a:ext uri="{FF2B5EF4-FFF2-40B4-BE49-F238E27FC236}">
                <a16:creationId xmlns:a16="http://schemas.microsoft.com/office/drawing/2014/main" id="{FD45ECFB-0231-4BB6-82F6-1D3DB1BADFA2}"/>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189001146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400300"/>
            <a:ext cx="12192000" cy="4457700"/>
            <a:chOff x="0" y="0"/>
            <a:chExt cx="4816593" cy="1761067"/>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 y="5051"/>
            <a:ext cx="12191997"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2">
                <a:extLst>
                  <a:ext uri="{96DAC541-7B7A-43D3-8B79-37D633B846F1}">
                    <asvg:svgBlip xmlns:asvg="http://schemas.microsoft.com/office/drawing/2016/SVG/main" r:embed="rId3"/>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2">
                <a:extLst>
                  <a:ext uri="{96DAC541-7B7A-43D3-8B79-37D633B846F1}">
                    <asvg:svgBlip xmlns:asvg="http://schemas.microsoft.com/office/drawing/2016/SVG/main" r:embed="rId3"/>
                  </a:ext>
                </a:extLst>
              </a:blip>
              <a:stretch>
                <a:fillRect b="-8445"/>
              </a:stretch>
            </a:blipFill>
          </p:spPr>
          <p:txBody>
            <a:bodyPr/>
            <a:lstStyle/>
            <a:p>
              <a:endParaRPr lang="en-US"/>
            </a:p>
          </p:txBody>
        </p:sp>
      </p:grpSp>
      <p:sp>
        <p:nvSpPr>
          <p:cNvPr id="11" name="TextBox 11"/>
          <p:cNvSpPr txBox="1"/>
          <p:nvPr/>
        </p:nvSpPr>
        <p:spPr>
          <a:xfrm>
            <a:off x="685800" y="1201668"/>
            <a:ext cx="4328160" cy="1410643"/>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1. LÀM QUEN VỚI POWER BI</a:t>
            </a:r>
          </a:p>
        </p:txBody>
      </p:sp>
      <p:sp>
        <p:nvSpPr>
          <p:cNvPr id="16" name="Freeform 16"/>
          <p:cNvSpPr/>
          <p:nvPr/>
        </p:nvSpPr>
        <p:spPr>
          <a:xfrm rot="-332389">
            <a:off x="6006115" y="1053860"/>
            <a:ext cx="5791885" cy="5511059"/>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1391054"/>
            <a:ext cx="4712867"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685766"/>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1.1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Cấu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trúc</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của</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Power BI</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2438625"/>
            <a:ext cx="4712867"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685766"/>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1.2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Tải</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và</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cài</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đặt</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Power BI Desktop</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47" name="Group 17">
            <a:extLst>
              <a:ext uri="{FF2B5EF4-FFF2-40B4-BE49-F238E27FC236}">
                <a16:creationId xmlns:a16="http://schemas.microsoft.com/office/drawing/2014/main" id="{7947EA8E-E9AD-4963-A5F5-5E12C8D3CE9B}"/>
              </a:ext>
            </a:extLst>
          </p:cNvPr>
          <p:cNvGrpSpPr/>
          <p:nvPr/>
        </p:nvGrpSpPr>
        <p:grpSpPr>
          <a:xfrm>
            <a:off x="6678221" y="3480226"/>
            <a:ext cx="4712867" cy="667207"/>
            <a:chOff x="0" y="-10804"/>
            <a:chExt cx="8285510" cy="1207426"/>
          </a:xfrm>
        </p:grpSpPr>
        <p:sp>
          <p:nvSpPr>
            <p:cNvPr id="48" name="Freeform 18">
              <a:extLst>
                <a:ext uri="{FF2B5EF4-FFF2-40B4-BE49-F238E27FC236}">
                  <a16:creationId xmlns:a16="http://schemas.microsoft.com/office/drawing/2014/main" id="{43C32B81-A57D-4598-BC83-A40D31F9B709}"/>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Freeform 19">
              <a:extLst>
                <a:ext uri="{FF2B5EF4-FFF2-40B4-BE49-F238E27FC236}">
                  <a16:creationId xmlns:a16="http://schemas.microsoft.com/office/drawing/2014/main" id="{806DA1D7-A9FA-4F46-B210-02DCC3CC293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0" name="TextBox 20">
              <a:extLst>
                <a:ext uri="{FF2B5EF4-FFF2-40B4-BE49-F238E27FC236}">
                  <a16:creationId xmlns:a16="http://schemas.microsoft.com/office/drawing/2014/main" id="{2BDB5593-91EA-41D3-A300-3BF7026D3004}"/>
                </a:ext>
              </a:extLst>
            </p:cNvPr>
            <p:cNvSpPr txBox="1"/>
            <p:nvPr/>
          </p:nvSpPr>
          <p:spPr>
            <a:xfrm>
              <a:off x="291437" y="-10804"/>
              <a:ext cx="7807692" cy="685766"/>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1.3 Giao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diện</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Power BI Desktop</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51" name="Group 25">
            <a:extLst>
              <a:ext uri="{FF2B5EF4-FFF2-40B4-BE49-F238E27FC236}">
                <a16:creationId xmlns:a16="http://schemas.microsoft.com/office/drawing/2014/main" id="{67D7BF74-CFA7-4908-AE23-B18A77F6C23C}"/>
              </a:ext>
            </a:extLst>
          </p:cNvPr>
          <p:cNvGrpSpPr/>
          <p:nvPr/>
        </p:nvGrpSpPr>
        <p:grpSpPr>
          <a:xfrm>
            <a:off x="6678221" y="4533767"/>
            <a:ext cx="4712867" cy="661237"/>
            <a:chOff x="0" y="0"/>
            <a:chExt cx="8285510" cy="1196622"/>
          </a:xfrm>
        </p:grpSpPr>
        <p:sp>
          <p:nvSpPr>
            <p:cNvPr id="52" name="Freeform 26">
              <a:extLst>
                <a:ext uri="{FF2B5EF4-FFF2-40B4-BE49-F238E27FC236}">
                  <a16:creationId xmlns:a16="http://schemas.microsoft.com/office/drawing/2014/main" id="{87D8BF8F-D6E1-490B-AA2B-00B64F3570B6}"/>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3" name="Freeform 27">
              <a:extLst>
                <a:ext uri="{FF2B5EF4-FFF2-40B4-BE49-F238E27FC236}">
                  <a16:creationId xmlns:a16="http://schemas.microsoft.com/office/drawing/2014/main" id="{48E60D61-8DCB-4C77-AAAB-6D1FB5F7428F}"/>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4" name="TextBox 28">
              <a:extLst>
                <a:ext uri="{FF2B5EF4-FFF2-40B4-BE49-F238E27FC236}">
                  <a16:creationId xmlns:a16="http://schemas.microsoft.com/office/drawing/2014/main" id="{586F0D58-EEC6-4538-AA91-271307AA43EB}"/>
                </a:ext>
              </a:extLst>
            </p:cNvPr>
            <p:cNvSpPr txBox="1"/>
            <p:nvPr/>
          </p:nvSpPr>
          <p:spPr>
            <a:xfrm>
              <a:off x="291437" y="0"/>
              <a:ext cx="7807692" cy="685766"/>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1.4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Kết</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nối</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với</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dữ</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liệu</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grpSp>
        <p:nvGrpSpPr>
          <p:cNvPr id="59" name="Group 25">
            <a:extLst>
              <a:ext uri="{FF2B5EF4-FFF2-40B4-BE49-F238E27FC236}">
                <a16:creationId xmlns:a16="http://schemas.microsoft.com/office/drawing/2014/main" id="{BE4039E6-72CF-4E45-B9DC-D650271F7C20}"/>
              </a:ext>
            </a:extLst>
          </p:cNvPr>
          <p:cNvGrpSpPr/>
          <p:nvPr/>
        </p:nvGrpSpPr>
        <p:grpSpPr>
          <a:xfrm>
            <a:off x="6678221" y="5581338"/>
            <a:ext cx="4712867" cy="661237"/>
            <a:chOff x="0" y="0"/>
            <a:chExt cx="8285510" cy="1196622"/>
          </a:xfrm>
        </p:grpSpPr>
        <p:sp>
          <p:nvSpPr>
            <p:cNvPr id="60" name="Freeform 26">
              <a:extLst>
                <a:ext uri="{FF2B5EF4-FFF2-40B4-BE49-F238E27FC236}">
                  <a16:creationId xmlns:a16="http://schemas.microsoft.com/office/drawing/2014/main" id="{E47228F4-AAB7-4C65-B1A7-1058A2254A4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1" name="Freeform 27">
              <a:extLst>
                <a:ext uri="{FF2B5EF4-FFF2-40B4-BE49-F238E27FC236}">
                  <a16:creationId xmlns:a16="http://schemas.microsoft.com/office/drawing/2014/main" id="{C9653505-DD90-4C7C-BA65-1028F8FFDF36}"/>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2" name="TextBox 28">
              <a:extLst>
                <a:ext uri="{FF2B5EF4-FFF2-40B4-BE49-F238E27FC236}">
                  <a16:creationId xmlns:a16="http://schemas.microsoft.com/office/drawing/2014/main" id="{8DC9865B-9645-40AD-B86F-48E17165A7C5}"/>
                </a:ext>
              </a:extLst>
            </p:cNvPr>
            <p:cNvSpPr txBox="1"/>
            <p:nvPr/>
          </p:nvSpPr>
          <p:spPr>
            <a:xfrm>
              <a:off x="291437" y="0"/>
              <a:ext cx="7807692" cy="83674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1.5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Biến</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đổi</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dữ</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liệu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cơ</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bản</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nâng</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cao</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
        <p:nvSpPr>
          <p:cNvPr id="63" name="Freeform 20">
            <a:extLst>
              <a:ext uri="{FF2B5EF4-FFF2-40B4-BE49-F238E27FC236}">
                <a16:creationId xmlns:a16="http://schemas.microsoft.com/office/drawing/2014/main" id="{5E902F24-0FA7-4DBD-9A57-FAA680D26D13}"/>
              </a:ext>
            </a:extLst>
          </p:cNvPr>
          <p:cNvSpPr/>
          <p:nvPr/>
        </p:nvSpPr>
        <p:spPr>
          <a:xfrm>
            <a:off x="1079610" y="3099861"/>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4" name="Freeform 21">
            <a:extLst>
              <a:ext uri="{FF2B5EF4-FFF2-40B4-BE49-F238E27FC236}">
                <a16:creationId xmlns:a16="http://schemas.microsoft.com/office/drawing/2014/main" id="{A79A7310-0459-4D3D-949F-2BF8B494312F}"/>
              </a:ext>
            </a:extLst>
          </p:cNvPr>
          <p:cNvSpPr/>
          <p:nvPr/>
        </p:nvSpPr>
        <p:spPr>
          <a:xfrm rot="20460756">
            <a:off x="143497" y="5383192"/>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7" name="Freeform 22">
            <a:extLst>
              <a:ext uri="{FF2B5EF4-FFF2-40B4-BE49-F238E27FC236}">
                <a16:creationId xmlns:a16="http://schemas.microsoft.com/office/drawing/2014/main" id="{91DD5462-8A60-4B7B-B814-7936920F7C18}"/>
              </a:ext>
            </a:extLst>
          </p:cNvPr>
          <p:cNvSpPr/>
          <p:nvPr/>
        </p:nvSpPr>
        <p:spPr>
          <a:xfrm rot="4415999">
            <a:off x="4900031" y="2908007"/>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8" name="Freeform 23">
            <a:extLst>
              <a:ext uri="{FF2B5EF4-FFF2-40B4-BE49-F238E27FC236}">
                <a16:creationId xmlns:a16="http://schemas.microsoft.com/office/drawing/2014/main" id="{14845791-460D-45CD-9BDF-EAC3EEBFA543}"/>
              </a:ext>
            </a:extLst>
          </p:cNvPr>
          <p:cNvSpPr/>
          <p:nvPr/>
        </p:nvSpPr>
        <p:spPr>
          <a:xfrm rot="-7742462">
            <a:off x="4254349" y="4441343"/>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Freeform 20">
            <a:extLst>
              <a:ext uri="{FF2B5EF4-FFF2-40B4-BE49-F238E27FC236}">
                <a16:creationId xmlns:a16="http://schemas.microsoft.com/office/drawing/2014/main" id="{B75EE86F-3801-475A-82A9-62992DEFCFF9}"/>
              </a:ext>
            </a:extLst>
          </p:cNvPr>
          <p:cNvSpPr/>
          <p:nvPr/>
        </p:nvSpPr>
        <p:spPr>
          <a:xfrm>
            <a:off x="1079610" y="3099860"/>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Freeform 21">
            <a:extLst>
              <a:ext uri="{FF2B5EF4-FFF2-40B4-BE49-F238E27FC236}">
                <a16:creationId xmlns:a16="http://schemas.microsoft.com/office/drawing/2014/main" id="{58A60EAB-2FA5-4959-A7EF-8032611CA0DE}"/>
              </a:ext>
            </a:extLst>
          </p:cNvPr>
          <p:cNvSpPr/>
          <p:nvPr/>
        </p:nvSpPr>
        <p:spPr>
          <a:xfrm rot="20460756">
            <a:off x="143497" y="5383191"/>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22">
            <a:extLst>
              <a:ext uri="{FF2B5EF4-FFF2-40B4-BE49-F238E27FC236}">
                <a16:creationId xmlns:a16="http://schemas.microsoft.com/office/drawing/2014/main" id="{32045BCA-A60D-404A-8233-58639C3F0173}"/>
              </a:ext>
            </a:extLst>
          </p:cNvPr>
          <p:cNvSpPr/>
          <p:nvPr/>
        </p:nvSpPr>
        <p:spPr>
          <a:xfrm rot="4415999">
            <a:off x="4900031" y="2908006"/>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Freeform 23">
            <a:extLst>
              <a:ext uri="{FF2B5EF4-FFF2-40B4-BE49-F238E27FC236}">
                <a16:creationId xmlns:a16="http://schemas.microsoft.com/office/drawing/2014/main" id="{2C04F9AD-97A6-4464-9E11-00C90661189E}"/>
              </a:ext>
            </a:extLst>
          </p:cNvPr>
          <p:cNvSpPr/>
          <p:nvPr/>
        </p:nvSpPr>
        <p:spPr>
          <a:xfrm rot="-7742462">
            <a:off x="4254349" y="4441342"/>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10058544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30</a:t>
            </a:fld>
            <a:endParaRPr lang="en-US"/>
          </a:p>
        </p:txBody>
      </p:sp>
      <p:pic>
        <p:nvPicPr>
          <p:cNvPr id="21" name="Picture 20" descr="A screenshot of a computer&#10;&#10;Description automatically generated">
            <a:extLst>
              <a:ext uri="{FF2B5EF4-FFF2-40B4-BE49-F238E27FC236}">
                <a16:creationId xmlns:a16="http://schemas.microsoft.com/office/drawing/2014/main" id="{3F0F8913-50C1-4A13-1EAD-68CF1BB69CC6}"/>
              </a:ext>
            </a:extLst>
          </p:cNvPr>
          <p:cNvPicPr>
            <a:picLocks noChangeAspect="1"/>
          </p:cNvPicPr>
          <p:nvPr/>
        </p:nvPicPr>
        <p:blipFill>
          <a:blip r:embed="rId2"/>
          <a:stretch>
            <a:fillRect/>
          </a:stretch>
        </p:blipFill>
        <p:spPr>
          <a:xfrm>
            <a:off x="2682446" y="989957"/>
            <a:ext cx="7239000" cy="5320871"/>
          </a:xfrm>
          <a:prstGeom prst="rect">
            <a:avLst/>
          </a:prstGeom>
        </p:spPr>
      </p:pic>
      <p:sp>
        <p:nvSpPr>
          <p:cNvPr id="22" name="TextBox 21">
            <a:extLst>
              <a:ext uri="{FF2B5EF4-FFF2-40B4-BE49-F238E27FC236}">
                <a16:creationId xmlns:a16="http://schemas.microsoft.com/office/drawing/2014/main" id="{7E818E5A-6659-7858-E0B2-A7C6CB729C8D}"/>
              </a:ext>
            </a:extLst>
          </p:cNvPr>
          <p:cNvSpPr txBox="1"/>
          <p:nvPr/>
        </p:nvSpPr>
        <p:spPr>
          <a:xfrm>
            <a:off x="4020904" y="6316876"/>
            <a:ext cx="515351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err="1">
                <a:latin typeface="Times New Roman"/>
                <a:cs typeface="Times New Roman"/>
              </a:rPr>
              <a:t>Kết</a:t>
            </a:r>
            <a:r>
              <a:rPr lang="en-US" sz="2200">
                <a:latin typeface="Times New Roman"/>
                <a:cs typeface="Times New Roman"/>
              </a:rPr>
              <a:t> </a:t>
            </a:r>
            <a:r>
              <a:rPr lang="en-US" sz="2200" err="1">
                <a:latin typeface="Times New Roman"/>
                <a:cs typeface="Times New Roman"/>
              </a:rPr>
              <a:t>quả</a:t>
            </a:r>
            <a:r>
              <a:rPr lang="en-US" sz="2200">
                <a:latin typeface="Times New Roman"/>
                <a:cs typeface="Times New Roman"/>
              </a:rPr>
              <a:t> </a:t>
            </a:r>
            <a:r>
              <a:rPr lang="en-US" sz="2200" err="1">
                <a:latin typeface="Times New Roman"/>
                <a:cs typeface="Times New Roman"/>
              </a:rPr>
              <a:t>khi</a:t>
            </a:r>
            <a:r>
              <a:rPr lang="en-US" sz="2200">
                <a:latin typeface="Times New Roman"/>
                <a:cs typeface="Times New Roman"/>
              </a:rPr>
              <a:t> </a:t>
            </a:r>
            <a:r>
              <a:rPr lang="en-US" sz="2200" err="1">
                <a:latin typeface="Times New Roman"/>
                <a:cs typeface="Times New Roman"/>
              </a:rPr>
              <a:t>đổi</a:t>
            </a:r>
            <a:r>
              <a:rPr lang="en-US" sz="2200">
                <a:latin typeface="Times New Roman"/>
                <a:cs typeface="Times New Roman"/>
              </a:rPr>
              <a:t> </a:t>
            </a:r>
            <a:r>
              <a:rPr lang="en-US" sz="2200" err="1">
                <a:latin typeface="Times New Roman"/>
                <a:cs typeface="Times New Roman"/>
              </a:rPr>
              <a:t>tên</a:t>
            </a:r>
            <a:r>
              <a:rPr lang="en-US" sz="2200">
                <a:latin typeface="Times New Roman"/>
                <a:cs typeface="Times New Roman"/>
              </a:rPr>
              <a:t> </a:t>
            </a:r>
            <a:r>
              <a:rPr lang="en-US" sz="2200" err="1">
                <a:latin typeface="Times New Roman"/>
                <a:cs typeface="Times New Roman"/>
              </a:rPr>
              <a:t>truy</a:t>
            </a:r>
            <a:r>
              <a:rPr lang="en-US" sz="2200">
                <a:latin typeface="Times New Roman"/>
                <a:cs typeface="Times New Roman"/>
              </a:rPr>
              <a:t> </a:t>
            </a:r>
            <a:r>
              <a:rPr lang="en-US" sz="2200" err="1">
                <a:latin typeface="Times New Roman"/>
                <a:cs typeface="Times New Roman"/>
              </a:rPr>
              <a:t>vấn</a:t>
            </a:r>
            <a:r>
              <a:rPr lang="en-US" sz="2200">
                <a:latin typeface="Times New Roman"/>
                <a:cs typeface="Times New Roman"/>
              </a:rPr>
              <a:t> </a:t>
            </a:r>
            <a:r>
              <a:rPr lang="en-US" sz="2200" err="1">
                <a:latin typeface="Times New Roman"/>
                <a:cs typeface="Times New Roman"/>
              </a:rPr>
              <a:t>thành</a:t>
            </a:r>
            <a:r>
              <a:rPr lang="en-US" sz="2200">
                <a:latin typeface="Times New Roman"/>
                <a:cs typeface="Times New Roman"/>
              </a:rPr>
              <a:t> </a:t>
            </a:r>
            <a:r>
              <a:rPr lang="en-US" sz="2200">
                <a:solidFill>
                  <a:srgbClr val="FF0000"/>
                </a:solidFill>
                <a:latin typeface="Times New Roman"/>
                <a:cs typeface="Times New Roman"/>
              </a:rPr>
              <a:t>Income</a:t>
            </a:r>
          </a:p>
        </p:txBody>
      </p:sp>
      <p:sp>
        <p:nvSpPr>
          <p:cNvPr id="7" name="Flowchart: Process 6">
            <a:extLst>
              <a:ext uri="{FF2B5EF4-FFF2-40B4-BE49-F238E27FC236}">
                <a16:creationId xmlns:a16="http://schemas.microsoft.com/office/drawing/2014/main" id="{E9821943-89A3-4512-900A-6B98480B1018}"/>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2971851498"/>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31</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240644" y="4997350"/>
            <a:ext cx="3614426" cy="167732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rgbClr val="FF0000"/>
                </a:solidFill>
                <a:latin typeface="Times New Roman"/>
                <a:ea typeface="+mn-lt"/>
                <a:cs typeface="Times New Roman"/>
              </a:rPr>
              <a:t>Ở </a:t>
            </a:r>
            <a:r>
              <a:rPr lang="en-US" b="1" err="1">
                <a:solidFill>
                  <a:srgbClr val="FF0000"/>
                </a:solidFill>
                <a:latin typeface="Times New Roman"/>
                <a:ea typeface="+mn-lt"/>
                <a:cs typeface="Times New Roman"/>
              </a:rPr>
              <a:t>trong</a:t>
            </a:r>
            <a:r>
              <a:rPr lang="en-US" b="1">
                <a:solidFill>
                  <a:srgbClr val="FF0000"/>
                </a:solidFill>
                <a:latin typeface="Times New Roman"/>
                <a:ea typeface="+mn-lt"/>
                <a:cs typeface="Times New Roman"/>
              </a:rPr>
              <a:t> Power Query Editor</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New Source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từ</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thanh</a:t>
            </a:r>
            <a:r>
              <a:rPr lang="en-US">
                <a:solidFill>
                  <a:srgbClr val="FF0000"/>
                </a:solidFill>
                <a:latin typeface="Times New Roman"/>
                <a:ea typeface="+mn-lt"/>
                <a:cs typeface="Times New Roman"/>
              </a:rPr>
              <a:t> Home. </a:t>
            </a:r>
            <a:r>
              <a:rPr lang="en-US" err="1">
                <a:solidFill>
                  <a:srgbClr val="FF0000"/>
                </a:solidFill>
                <a:latin typeface="Times New Roman"/>
                <a:ea typeface="+mn-lt"/>
                <a:cs typeface="Times New Roman"/>
              </a:rPr>
              <a:t>Sử</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nối</a:t>
            </a:r>
            <a:r>
              <a:rPr lang="en-US" b="1">
                <a:solidFill>
                  <a:srgbClr val="FF0000"/>
                </a:solidFill>
                <a:latin typeface="Times New Roman"/>
                <a:ea typeface="+mn-lt"/>
                <a:cs typeface="Times New Roman"/>
              </a:rPr>
              <a:t> Excel Workbook</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file Total Population.xlsx.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Data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cửa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sổ</a:t>
            </a:r>
            <a:r>
              <a:rPr lang="en-US">
                <a:solidFill>
                  <a:srgbClr val="FF0000"/>
                </a:solidFill>
                <a:latin typeface="Times New Roman"/>
                <a:ea typeface="+mn-lt"/>
                <a:cs typeface="Times New Roman"/>
              </a:rPr>
              <a:t> Navigator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OK</a:t>
            </a:r>
            <a:r>
              <a:rPr lang="en-US">
                <a:solidFill>
                  <a:srgbClr val="FF0000"/>
                </a:solidFill>
                <a:latin typeface="Times New Roman"/>
                <a:ea typeface="+mn-lt"/>
                <a:cs typeface="Times New Roman"/>
              </a:rPr>
              <a:t>.</a:t>
            </a:r>
          </a:p>
        </p:txBody>
      </p:sp>
      <p:sp>
        <p:nvSpPr>
          <p:cNvPr id="10" name="Arrow: Right 9">
            <a:extLst>
              <a:ext uri="{FF2B5EF4-FFF2-40B4-BE49-F238E27FC236}">
                <a16:creationId xmlns:a16="http://schemas.microsoft.com/office/drawing/2014/main" id="{F50431F7-2206-7D1C-15C6-B4DA25FCD08A}"/>
              </a:ext>
            </a:extLst>
          </p:cNvPr>
          <p:cNvSpPr/>
          <p:nvPr/>
        </p:nvSpPr>
        <p:spPr>
          <a:xfrm>
            <a:off x="3973572" y="559446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793121" y="4997350"/>
            <a:ext cx="2764736" cy="167731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Thiết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lập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tiêu</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đề</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Use First Row as Headers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chuyển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hàng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đầu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b="1">
              <a:solidFill>
                <a:srgbClr val="FF0000"/>
              </a:solidFill>
              <a:latin typeface="Times New Roman"/>
              <a:ea typeface="+mn-lt"/>
              <a:cs typeface="Times New Roman"/>
            </a:endParaRPr>
          </a:p>
        </p:txBody>
      </p:sp>
      <p:sp>
        <p:nvSpPr>
          <p:cNvPr id="14" name="Flowchart: Process 13">
            <a:extLst>
              <a:ext uri="{FF2B5EF4-FFF2-40B4-BE49-F238E27FC236}">
                <a16:creationId xmlns:a16="http://schemas.microsoft.com/office/drawing/2014/main" id="{9905E2B4-0EEC-8EE4-3E62-F52699878D2A}"/>
              </a:ext>
            </a:extLst>
          </p:cNvPr>
          <p:cNvSpPr/>
          <p:nvPr/>
        </p:nvSpPr>
        <p:spPr>
          <a:xfrm>
            <a:off x="8623715" y="4997350"/>
            <a:ext cx="2764736" cy="167731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Đổi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tên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Total population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Country/Region</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b="1">
              <a:solidFill>
                <a:srgbClr val="FF0000"/>
              </a:solidFill>
              <a:latin typeface="Times New Roman"/>
              <a:ea typeface="+mn-lt"/>
              <a:cs typeface="Times New Roman"/>
            </a:endParaRPr>
          </a:p>
        </p:txBody>
      </p:sp>
      <p:sp>
        <p:nvSpPr>
          <p:cNvPr id="15" name="Arrow: Right 14">
            <a:extLst>
              <a:ext uri="{FF2B5EF4-FFF2-40B4-BE49-F238E27FC236}">
                <a16:creationId xmlns:a16="http://schemas.microsoft.com/office/drawing/2014/main" id="{5A7D08C8-C345-A278-D866-9DAC93619329}"/>
              </a:ext>
            </a:extLst>
          </p:cNvPr>
          <p:cNvSpPr/>
          <p:nvPr/>
        </p:nvSpPr>
        <p:spPr>
          <a:xfrm>
            <a:off x="7752680" y="559446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Picture 3" descr="A screenshot of a computer&#10;&#10;Description automatically generated">
            <a:extLst>
              <a:ext uri="{FF2B5EF4-FFF2-40B4-BE49-F238E27FC236}">
                <a16:creationId xmlns:a16="http://schemas.microsoft.com/office/drawing/2014/main" id="{DBE434EC-A346-2A93-F7F4-41DD579DEA6C}"/>
              </a:ext>
            </a:extLst>
          </p:cNvPr>
          <p:cNvPicPr>
            <a:picLocks noChangeAspect="1"/>
          </p:cNvPicPr>
          <p:nvPr/>
        </p:nvPicPr>
        <p:blipFill>
          <a:blip r:embed="rId2"/>
          <a:stretch>
            <a:fillRect/>
          </a:stretch>
        </p:blipFill>
        <p:spPr>
          <a:xfrm>
            <a:off x="237280" y="977664"/>
            <a:ext cx="7335761" cy="3926870"/>
          </a:xfrm>
          <a:prstGeom prst="rect">
            <a:avLst/>
          </a:prstGeom>
        </p:spPr>
      </p:pic>
      <p:pic>
        <p:nvPicPr>
          <p:cNvPr id="5" name="Picture 4" descr="A cartoon of a cat&#10;&#10;Description automatically generated">
            <a:extLst>
              <a:ext uri="{FF2B5EF4-FFF2-40B4-BE49-F238E27FC236}">
                <a16:creationId xmlns:a16="http://schemas.microsoft.com/office/drawing/2014/main" id="{8D95C132-F3C3-2DB9-9E17-84A5EEEE0C31}"/>
              </a:ext>
            </a:extLst>
          </p:cNvPr>
          <p:cNvPicPr>
            <a:picLocks noChangeAspect="1"/>
          </p:cNvPicPr>
          <p:nvPr/>
        </p:nvPicPr>
        <p:blipFill>
          <a:blip r:embed="rId3"/>
          <a:stretch>
            <a:fillRect/>
          </a:stretch>
        </p:blipFill>
        <p:spPr>
          <a:xfrm>
            <a:off x="8978371" y="2242533"/>
            <a:ext cx="1685925" cy="1381125"/>
          </a:xfrm>
          <a:prstGeom prst="rect">
            <a:avLst/>
          </a:prstGeom>
        </p:spPr>
      </p:pic>
      <p:sp>
        <p:nvSpPr>
          <p:cNvPr id="13" name="Flowchart: Process 12">
            <a:extLst>
              <a:ext uri="{FF2B5EF4-FFF2-40B4-BE49-F238E27FC236}">
                <a16:creationId xmlns:a16="http://schemas.microsoft.com/office/drawing/2014/main" id="{9F897B7E-6F9C-4DBF-8E71-2448849079C0}"/>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261500434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32</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470453" y="1005922"/>
            <a:ext cx="5827852" cy="1568461"/>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panose="02020603050405020304" pitchFamily="18" charset="0"/>
              <a:ea typeface="+mn-lt"/>
              <a:cs typeface="Times New Roman" panose="02020603050405020304" pitchFamily="18" charset="0"/>
            </a:endParaRPr>
          </a:p>
          <a:p>
            <a:r>
              <a:rPr lang="en-US" b="1">
                <a:solidFill>
                  <a:srgbClr val="FF0000"/>
                </a:solidFill>
                <a:latin typeface="Times New Roman" panose="02020603050405020304" pitchFamily="18" charset="0"/>
                <a:ea typeface="+mn-lt"/>
                <a:cs typeface="Times New Roman" panose="02020603050405020304" pitchFamily="18" charset="0"/>
              </a:rPr>
              <a:t>Unpivot </a:t>
            </a:r>
            <a:r>
              <a:rPr lang="en-US" b="1"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a:t>
            </a:r>
            <a:endParaRPr lang="en-US">
              <a:solidFill>
                <a:srgbClr val="FF0000"/>
              </a:solidFill>
              <a:latin typeface="Times New Roman" panose="02020603050405020304" pitchFamily="18" charset="0"/>
              <a:cs typeface="Times New Roman" panose="02020603050405020304" pitchFamily="18" charset="0"/>
            </a:endParaRPr>
          </a:p>
          <a:p>
            <a:pPr marL="285750" indent="-285750">
              <a:buFont typeface="Arial"/>
              <a:buChar char="•"/>
            </a:pP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nhiều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trừ</a:t>
            </a:r>
            <a:r>
              <a:rPr lang="en-US">
                <a:solidFill>
                  <a:srgbClr val="FF0000"/>
                </a:solidFill>
                <a:latin typeface="Times New Roman" panose="02020603050405020304" pitchFamily="18" charset="0"/>
                <a:ea typeface="+mn-lt"/>
                <a:cs typeface="Times New Roman" panose="02020603050405020304" pitchFamily="18" charset="0"/>
              </a:rPr>
              <a:t> </a:t>
            </a:r>
            <a:r>
              <a:rPr lang="en-US" b="1">
                <a:solidFill>
                  <a:srgbClr val="FF0000"/>
                </a:solidFill>
                <a:latin typeface="Times New Roman" panose="02020603050405020304" pitchFamily="18" charset="0"/>
                <a:ea typeface="+mn-lt"/>
                <a:cs typeface="Times New Roman" panose="02020603050405020304" pitchFamily="18" charset="0"/>
              </a:rPr>
              <a:t>Country/Region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Cách</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đơn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giản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là</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năm</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đầu</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tiên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giữ</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phím</a:t>
            </a:r>
            <a:r>
              <a:rPr lang="en-US">
                <a:solidFill>
                  <a:srgbClr val="FF0000"/>
                </a:solidFill>
                <a:latin typeface="Times New Roman" panose="02020603050405020304" pitchFamily="18" charset="0"/>
                <a:ea typeface="+mn-lt"/>
                <a:cs typeface="Times New Roman" panose="02020603050405020304" pitchFamily="18" charset="0"/>
              </a:rPr>
              <a:t> Shift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nhấp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năm</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cuối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cùng</a:t>
            </a:r>
            <a:r>
              <a:rPr lang="en-US">
                <a:solidFill>
                  <a:srgbClr val="FF0000"/>
                </a:solidFill>
                <a:latin typeface="Times New Roman" panose="02020603050405020304" pitchFamily="18" charset="0"/>
                <a:ea typeface="+mn-lt"/>
                <a:cs typeface="Times New Roman" panose="02020603050405020304" pitchFamily="18" charset="0"/>
              </a:rPr>
              <a:t>.</a:t>
            </a:r>
          </a:p>
          <a:p>
            <a:pPr marL="285750" indent="-285750">
              <a:buFont typeface="Arial"/>
              <a:buChar char="•"/>
            </a:pPr>
            <a:r>
              <a:rPr lang="en-US" err="1">
                <a:solidFill>
                  <a:srgbClr val="FF0000"/>
                </a:solidFill>
                <a:latin typeface="Times New Roman" panose="02020603050405020304" pitchFamily="18" charset="0"/>
                <a:ea typeface="+mn-lt"/>
                <a:cs typeface="Times New Roman" panose="02020603050405020304" pitchFamily="18" charset="0"/>
              </a:rPr>
              <a:t>Nhấp</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chuột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phải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vào</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một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trong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đã</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chọn</a:t>
            </a:r>
            <a:r>
              <a:rPr lang="en-US">
                <a:solidFill>
                  <a:srgbClr val="FF0000"/>
                </a:solidFill>
                <a:latin typeface="Times New Roman" panose="02020603050405020304" pitchFamily="18" charset="0"/>
                <a:ea typeface="+mn-lt"/>
                <a:cs typeface="Times New Roman" panose="02020603050405020304" pitchFamily="18" charset="0"/>
              </a:rPr>
              <a:t> </a:t>
            </a:r>
            <a:r>
              <a:rPr lang="en-US" b="1">
                <a:solidFill>
                  <a:srgbClr val="FF0000"/>
                </a:solidFill>
                <a:latin typeface="Times New Roman" panose="02020603050405020304" pitchFamily="18" charset="0"/>
                <a:ea typeface="+mn-lt"/>
                <a:cs typeface="Times New Roman" panose="02020603050405020304" pitchFamily="18" charset="0"/>
              </a:rPr>
              <a:t>Unpivot Columns</a:t>
            </a:r>
            <a:r>
              <a:rPr lang="en-US">
                <a:solidFill>
                  <a:srgbClr val="FF0000"/>
                </a:solidFill>
                <a:latin typeface="Times New Roman" panose="02020603050405020304" pitchFamily="18" charset="0"/>
                <a:ea typeface="+mn-lt"/>
                <a:cs typeface="Times New Roman" panose="02020603050405020304" pitchFamily="18" charset="0"/>
              </a:rPr>
              <a:t>.</a:t>
            </a:r>
          </a:p>
          <a:p>
            <a:endParaRPr lang="en-US">
              <a:solidFill>
                <a:srgbClr val="FF0000"/>
              </a:solidFill>
              <a:latin typeface="Times New Roman" panose="02020603050405020304" pitchFamily="18" charset="0"/>
              <a:ea typeface="+mn-lt"/>
              <a:cs typeface="Times New Roman" panose="02020603050405020304" pitchFamily="18" charset="0"/>
            </a:endParaRPr>
          </a:p>
        </p:txBody>
      </p:sp>
      <p:sp>
        <p:nvSpPr>
          <p:cNvPr id="10" name="Arrow: Right 9">
            <a:extLst>
              <a:ext uri="{FF2B5EF4-FFF2-40B4-BE49-F238E27FC236}">
                <a16:creationId xmlns:a16="http://schemas.microsoft.com/office/drawing/2014/main" id="{F50431F7-2206-7D1C-15C6-B4DA25FCD08A}"/>
              </a:ext>
            </a:extLst>
          </p:cNvPr>
          <p:cNvSpPr/>
          <p:nvPr/>
        </p:nvSpPr>
        <p:spPr>
          <a:xfrm>
            <a:off x="6465191" y="1808651"/>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7345217" y="981732"/>
            <a:ext cx="4579021" cy="159265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panose="02020603050405020304" pitchFamily="18" charset="0"/>
              <a:ea typeface="+mn-lt"/>
              <a:cs typeface="Times New Roman" panose="02020603050405020304" pitchFamily="18" charset="0"/>
            </a:endParaRPr>
          </a:p>
          <a:p>
            <a:r>
              <a:rPr lang="en-US" b="1" err="1">
                <a:solidFill>
                  <a:srgbClr val="FF0000"/>
                </a:solidFill>
                <a:latin typeface="Times New Roman" panose="02020603050405020304" pitchFamily="18" charset="0"/>
                <a:ea typeface="+mn-lt"/>
                <a:cs typeface="Times New Roman" panose="02020603050405020304" pitchFamily="18" charset="0"/>
              </a:rPr>
              <a:t>Đổi</a:t>
            </a:r>
            <a:r>
              <a:rPr lang="en-US" b="1">
                <a:solidFill>
                  <a:srgbClr val="FF0000"/>
                </a:solidFill>
                <a:latin typeface="Times New Roman" panose="02020603050405020304" pitchFamily="18" charset="0"/>
                <a:ea typeface="+mn-lt"/>
                <a:cs typeface="Times New Roman" panose="02020603050405020304" pitchFamily="18" charset="0"/>
              </a:rPr>
              <a:t> </a:t>
            </a:r>
            <a:r>
              <a:rPr lang="en-US" b="1" err="1">
                <a:solidFill>
                  <a:srgbClr val="FF0000"/>
                </a:solidFill>
                <a:latin typeface="Times New Roman" panose="02020603050405020304" pitchFamily="18" charset="0"/>
                <a:ea typeface="+mn-lt"/>
                <a:cs typeface="Times New Roman" panose="02020603050405020304" pitchFamily="18" charset="0"/>
              </a:rPr>
              <a:t>tên</a:t>
            </a:r>
            <a:r>
              <a:rPr lang="en-US" b="1">
                <a:solidFill>
                  <a:srgbClr val="FF0000"/>
                </a:solidFill>
                <a:latin typeface="Times New Roman" panose="02020603050405020304" pitchFamily="18" charset="0"/>
                <a:ea typeface="+mn-lt"/>
                <a:cs typeface="Times New Roman" panose="02020603050405020304" pitchFamily="18" charset="0"/>
              </a:rPr>
              <a:t> </a:t>
            </a:r>
            <a:r>
              <a:rPr lang="en-US" b="1" err="1">
                <a:solidFill>
                  <a:srgbClr val="FF0000"/>
                </a:solidFill>
                <a:latin typeface="Times New Roman" panose="02020603050405020304" pitchFamily="18" charset="0"/>
                <a:ea typeface="+mn-lt"/>
                <a:cs typeface="Times New Roman" panose="02020603050405020304" pitchFamily="18" charset="0"/>
              </a:rPr>
              <a:t>cột</a:t>
            </a:r>
            <a:r>
              <a:rPr lang="en-US" b="1">
                <a:solidFill>
                  <a:srgbClr val="FF0000"/>
                </a:solidFill>
                <a:latin typeface="Times New Roman" panose="02020603050405020304" pitchFamily="18" charset="0"/>
                <a:ea typeface="+mn-lt"/>
                <a:cs typeface="Times New Roman" panose="02020603050405020304" pitchFamily="18" charset="0"/>
              </a:rPr>
              <a:t> </a:t>
            </a:r>
            <a:r>
              <a:rPr lang="en-US" b="1" err="1">
                <a:solidFill>
                  <a:srgbClr val="FF0000"/>
                </a:solidFill>
                <a:latin typeface="Times New Roman" panose="02020603050405020304" pitchFamily="18" charset="0"/>
                <a:ea typeface="+mn-lt"/>
                <a:cs typeface="Times New Roman" panose="02020603050405020304" pitchFamily="18" charset="0"/>
              </a:rPr>
              <a:t>mới</a:t>
            </a:r>
            <a:r>
              <a:rPr lang="en-US">
                <a:solidFill>
                  <a:srgbClr val="FF0000"/>
                </a:solidFill>
                <a:latin typeface="Times New Roman" panose="02020603050405020304" pitchFamily="18" charset="0"/>
                <a:ea typeface="+mn-lt"/>
                <a:cs typeface="Times New Roman" panose="02020603050405020304" pitchFamily="18" charset="0"/>
              </a:rPr>
              <a:t>:</a:t>
            </a:r>
            <a:endParaRPr lang="en-US">
              <a:solidFill>
                <a:srgbClr val="FF0000"/>
              </a:solidFill>
              <a:latin typeface="Times New Roman" panose="02020603050405020304" pitchFamily="18" charset="0"/>
              <a:cs typeface="Times New Roman" panose="02020603050405020304" pitchFamily="18" charset="0"/>
            </a:endParaRPr>
          </a:p>
          <a:p>
            <a:pPr marL="285750" indent="-285750">
              <a:buFont typeface="Arial"/>
              <a:buChar char="•"/>
            </a:pPr>
            <a:r>
              <a:rPr lang="en-US" err="1">
                <a:solidFill>
                  <a:srgbClr val="FF0000"/>
                </a:solidFill>
                <a:latin typeface="Times New Roman" panose="02020603050405020304" pitchFamily="18" charset="0"/>
                <a:ea typeface="+mn-lt"/>
                <a:cs typeface="Times New Roman" panose="02020603050405020304" pitchFamily="18" charset="0"/>
              </a:rPr>
              <a:t>Đổi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tên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các</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cột</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thành</a:t>
            </a:r>
            <a:r>
              <a:rPr lang="en-US">
                <a:solidFill>
                  <a:srgbClr val="FF0000"/>
                </a:solidFill>
                <a:latin typeface="Times New Roman" panose="02020603050405020304" pitchFamily="18" charset="0"/>
                <a:ea typeface="+mn-lt"/>
                <a:cs typeface="Times New Roman" panose="02020603050405020304" pitchFamily="18" charset="0"/>
              </a:rPr>
              <a:t> </a:t>
            </a:r>
            <a:r>
              <a:rPr lang="en-US" b="1">
                <a:solidFill>
                  <a:srgbClr val="FF0000"/>
                </a:solidFill>
                <a:latin typeface="Times New Roman" panose="02020603050405020304" pitchFamily="18" charset="0"/>
                <a:ea typeface="+mn-lt"/>
                <a:cs typeface="Times New Roman" panose="02020603050405020304" pitchFamily="18" charset="0"/>
              </a:rPr>
              <a:t>Year</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và</a:t>
            </a:r>
            <a:r>
              <a:rPr lang="en-US">
                <a:solidFill>
                  <a:srgbClr val="FF0000"/>
                </a:solidFill>
                <a:latin typeface="Times New Roman" panose="02020603050405020304" pitchFamily="18" charset="0"/>
                <a:ea typeface="+mn-lt"/>
                <a:cs typeface="Times New Roman" panose="02020603050405020304" pitchFamily="18" charset="0"/>
              </a:rPr>
              <a:t> </a:t>
            </a:r>
            <a:r>
              <a:rPr lang="en-US" b="1">
                <a:solidFill>
                  <a:srgbClr val="FF0000"/>
                </a:solidFill>
                <a:latin typeface="Times New Roman" panose="02020603050405020304" pitchFamily="18" charset="0"/>
                <a:ea typeface="+mn-lt"/>
                <a:cs typeface="Times New Roman" panose="02020603050405020304" pitchFamily="18" charset="0"/>
              </a:rPr>
              <a:t>Population</a:t>
            </a:r>
            <a:r>
              <a:rPr lang="en-US">
                <a:solidFill>
                  <a:srgbClr val="FF0000"/>
                </a:solidFill>
                <a:latin typeface="Times New Roman" panose="02020603050405020304" pitchFamily="18" charset="0"/>
                <a:ea typeface="+mn-lt"/>
                <a:cs typeface="Times New Roman" panose="02020603050405020304" pitchFamily="18" charset="0"/>
              </a:rPr>
              <a:t>.</a:t>
            </a:r>
          </a:p>
          <a:p>
            <a:pPr marL="285750" indent="-285750">
              <a:buFont typeface="Arial"/>
              <a:buChar char="•"/>
            </a:pPr>
            <a:r>
              <a:rPr lang="en-US" err="1">
                <a:solidFill>
                  <a:srgbClr val="FF0000"/>
                </a:solidFill>
                <a:latin typeface="Times New Roman" panose="02020603050405020304" pitchFamily="18" charset="0"/>
                <a:ea typeface="+mn-lt"/>
                <a:cs typeface="Times New Roman" panose="02020603050405020304" pitchFamily="18" charset="0"/>
              </a:rPr>
              <a:t>Đổi</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tên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truy</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vấn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thành</a:t>
            </a:r>
            <a:r>
              <a:rPr lang="en-US">
                <a:solidFill>
                  <a:srgbClr val="FF0000"/>
                </a:solidFill>
                <a:latin typeface="Times New Roman" panose="02020603050405020304" pitchFamily="18" charset="0"/>
                <a:ea typeface="+mn-lt"/>
                <a:cs typeface="Times New Roman" panose="02020603050405020304" pitchFamily="18" charset="0"/>
              </a:rPr>
              <a:t> </a:t>
            </a:r>
            <a:r>
              <a:rPr lang="en-US" b="1">
                <a:solidFill>
                  <a:srgbClr val="FF0000"/>
                </a:solidFill>
                <a:latin typeface="Times New Roman" panose="02020603050405020304" pitchFamily="18" charset="0"/>
                <a:ea typeface="+mn-lt"/>
                <a:cs typeface="Times New Roman" panose="02020603050405020304" pitchFamily="18" charset="0"/>
              </a:rPr>
              <a:t>Population</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trong</a:t>
            </a:r>
            <a:r>
              <a:rPr lang="en-US">
                <a:solidFill>
                  <a:srgbClr val="FF0000"/>
                </a:solidFill>
                <a:latin typeface="Times New Roman" panose="02020603050405020304" pitchFamily="18" charset="0"/>
                <a:ea typeface="+mn-lt"/>
                <a:cs typeface="Times New Roman" panose="02020603050405020304" pitchFamily="18" charset="0"/>
              </a:rPr>
              <a:t> </a:t>
            </a:r>
            <a:r>
              <a:rPr lang="en-US" err="1">
                <a:solidFill>
                  <a:srgbClr val="FF0000"/>
                </a:solidFill>
                <a:latin typeface="Times New Roman" panose="02020603050405020304" pitchFamily="18" charset="0"/>
                <a:ea typeface="+mn-lt"/>
                <a:cs typeface="Times New Roman" panose="02020603050405020304" pitchFamily="18" charset="0"/>
              </a:rPr>
              <a:t>bảng</a:t>
            </a:r>
            <a:r>
              <a:rPr lang="en-US">
                <a:solidFill>
                  <a:srgbClr val="FF0000"/>
                </a:solidFill>
                <a:latin typeface="Times New Roman" panose="02020603050405020304" pitchFamily="18" charset="0"/>
                <a:ea typeface="+mn-lt"/>
                <a:cs typeface="Times New Roman" panose="02020603050405020304" pitchFamily="18" charset="0"/>
              </a:rPr>
              <a:t> Query Settings.</a:t>
            </a:r>
            <a:endParaRPr lang="en-US">
              <a:solidFill>
                <a:srgbClr val="FF0000"/>
              </a:solidFill>
              <a:latin typeface="Times New Roman" panose="02020603050405020304" pitchFamily="18" charset="0"/>
              <a:cs typeface="Times New Roman" panose="02020603050405020304" pitchFamily="18" charset="0"/>
            </a:endParaRPr>
          </a:p>
          <a:p>
            <a:endParaRPr lang="en-US" b="1">
              <a:solidFill>
                <a:srgbClr val="FF0000"/>
              </a:solidFill>
              <a:latin typeface="Times New Roman" panose="02020603050405020304" pitchFamily="18" charset="0"/>
              <a:ea typeface="+mn-lt"/>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C3977E49-5BBE-CEC3-80F8-4C8C86300224}"/>
              </a:ext>
            </a:extLst>
          </p:cNvPr>
          <p:cNvPicPr>
            <a:picLocks noChangeAspect="1"/>
          </p:cNvPicPr>
          <p:nvPr/>
        </p:nvPicPr>
        <p:blipFill>
          <a:blip r:embed="rId2"/>
          <a:stretch>
            <a:fillRect/>
          </a:stretch>
        </p:blipFill>
        <p:spPr>
          <a:xfrm>
            <a:off x="468690" y="2682875"/>
            <a:ext cx="6682620" cy="400806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E163C54-E28F-0564-A861-910D2F455C9E}"/>
              </a:ext>
            </a:extLst>
          </p:cNvPr>
          <p:cNvPicPr>
            <a:picLocks noChangeAspect="1"/>
          </p:cNvPicPr>
          <p:nvPr/>
        </p:nvPicPr>
        <p:blipFill>
          <a:blip r:embed="rId3"/>
          <a:stretch>
            <a:fillRect/>
          </a:stretch>
        </p:blipFill>
        <p:spPr>
          <a:xfrm>
            <a:off x="7352695" y="2684615"/>
            <a:ext cx="4586514" cy="3629627"/>
          </a:xfrm>
          <a:prstGeom prst="rect">
            <a:avLst/>
          </a:prstGeom>
        </p:spPr>
      </p:pic>
      <p:sp>
        <p:nvSpPr>
          <p:cNvPr id="11" name="Flowchart: Process 10">
            <a:extLst>
              <a:ext uri="{FF2B5EF4-FFF2-40B4-BE49-F238E27FC236}">
                <a16:creationId xmlns:a16="http://schemas.microsoft.com/office/drawing/2014/main" id="{DE69EF2D-2735-4F7B-B90F-C62D12267ABB}"/>
              </a:ext>
            </a:extLst>
          </p:cNvPr>
          <p:cNvSpPr/>
          <p:nvPr/>
        </p:nvSpPr>
        <p:spPr>
          <a:xfrm>
            <a:off x="238510" y="108439"/>
            <a:ext cx="1437447" cy="730547"/>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3. Unpivot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391910474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33</a:t>
            </a:fld>
            <a:endParaRPr lang="en-US"/>
          </a:p>
        </p:txBody>
      </p:sp>
      <p:sp>
        <p:nvSpPr>
          <p:cNvPr id="9" name="Flowchart: Process 8">
            <a:extLst>
              <a:ext uri="{FF2B5EF4-FFF2-40B4-BE49-F238E27FC236}">
                <a16:creationId xmlns:a16="http://schemas.microsoft.com/office/drawing/2014/main" id="{652BEE83-2DFE-D1CA-1D40-AAF844789F48}"/>
              </a:ext>
            </a:extLst>
          </p:cNvPr>
          <p:cNvSpPr/>
          <p:nvPr/>
        </p:nvSpPr>
        <p:spPr>
          <a:xfrm>
            <a:off x="219656" y="136720"/>
            <a:ext cx="1808466" cy="683412"/>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a:solidFill>
                <a:srgbClr val="FF0000"/>
              </a:solidFill>
              <a:latin typeface="Times New Roman"/>
              <a:cs typeface="Times New Roman"/>
            </a:endParaRPr>
          </a:p>
          <a:p>
            <a:pPr algn="ctr"/>
            <a:r>
              <a:rPr lang="en-US" b="1">
                <a:solidFill>
                  <a:srgbClr val="FF0000"/>
                </a:solidFill>
                <a:latin typeface="Times New Roman"/>
                <a:ea typeface="+mn-lt"/>
                <a:cs typeface="Times New Roman"/>
              </a:rPr>
              <a:t>4. Merge Queries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
        <p:nvSpPr>
          <p:cNvPr id="4" name="TextBox 3">
            <a:extLst>
              <a:ext uri="{FF2B5EF4-FFF2-40B4-BE49-F238E27FC236}">
                <a16:creationId xmlns:a16="http://schemas.microsoft.com/office/drawing/2014/main" id="{A0D5383A-21C5-2DD1-85D0-CED61C98E97C}"/>
              </a:ext>
            </a:extLst>
          </p:cNvPr>
          <p:cNvSpPr txBox="1"/>
          <p:nvPr/>
        </p:nvSpPr>
        <p:spPr>
          <a:xfrm>
            <a:off x="2028122" y="1353828"/>
            <a:ext cx="8351918"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a:latin typeface="Times New Roman"/>
                <a:ea typeface="+mn-lt"/>
                <a:cs typeface="+mn-lt"/>
              </a:rPr>
              <a:t>Power BI </a:t>
            </a:r>
            <a:r>
              <a:rPr lang="en-US" sz="2200" err="1">
                <a:latin typeface="Times New Roman"/>
                <a:ea typeface="+mn-lt"/>
                <a:cs typeface="+mn-lt"/>
              </a:rPr>
              <a:t>đơn</a:t>
            </a:r>
            <a:r>
              <a:rPr lang="en-US" sz="2200">
                <a:latin typeface="Times New Roman"/>
                <a:ea typeface="+mn-lt"/>
                <a:cs typeface="+mn-lt"/>
              </a:rPr>
              <a:t> </a:t>
            </a:r>
            <a:r>
              <a:rPr lang="en-US" sz="2200" err="1">
                <a:latin typeface="Times New Roman"/>
                <a:ea typeface="+mn-lt"/>
                <a:cs typeface="+mn-lt"/>
              </a:rPr>
              <a:t>giản</a:t>
            </a:r>
            <a:r>
              <a:rPr lang="en-US" sz="2200">
                <a:latin typeface="Times New Roman"/>
                <a:ea typeface="+mn-lt"/>
                <a:cs typeface="+mn-lt"/>
              </a:rPr>
              <a:t> </a:t>
            </a:r>
            <a:r>
              <a:rPr lang="en-US" sz="2200" err="1">
                <a:latin typeface="Times New Roman"/>
                <a:ea typeface="+mn-lt"/>
                <a:cs typeface="+mn-lt"/>
              </a:rPr>
              <a:t>hóa</a:t>
            </a:r>
            <a:r>
              <a:rPr lang="en-US" sz="2200">
                <a:latin typeface="Times New Roman"/>
                <a:ea typeface="+mn-lt"/>
                <a:cs typeface="+mn-lt"/>
              </a:rPr>
              <a:t> </a:t>
            </a:r>
            <a:r>
              <a:rPr lang="en-US" sz="2200" err="1">
                <a:latin typeface="Times New Roman"/>
                <a:ea typeface="+mn-lt"/>
                <a:cs typeface="+mn-lt"/>
              </a:rPr>
              <a:t>nhiệm</a:t>
            </a:r>
            <a:r>
              <a:rPr lang="en-US" sz="2200">
                <a:latin typeface="Times New Roman"/>
                <a:ea typeface="+mn-lt"/>
                <a:cs typeface="+mn-lt"/>
              </a:rPr>
              <a:t> </a:t>
            </a:r>
            <a:r>
              <a:rPr lang="en-US" sz="2200" err="1">
                <a:latin typeface="Times New Roman"/>
                <a:ea typeface="+mn-lt"/>
                <a:cs typeface="+mn-lt"/>
              </a:rPr>
              <a:t>vụ</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hợp</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để</a:t>
            </a:r>
            <a:r>
              <a:rPr lang="en-US" sz="2200">
                <a:latin typeface="Times New Roman"/>
                <a:ea typeface="+mn-lt"/>
                <a:cs typeface="+mn-lt"/>
              </a:rPr>
              <a:t> </a:t>
            </a:r>
            <a:r>
              <a:rPr lang="en-US" sz="2200" err="1">
                <a:latin typeface="Times New Roman"/>
                <a:ea typeface="+mn-lt"/>
                <a:cs typeface="+mn-lt"/>
              </a:rPr>
              <a:t>tạo</a:t>
            </a:r>
            <a:r>
              <a:rPr lang="en-US" sz="2200">
                <a:latin typeface="Times New Roman"/>
                <a:ea typeface="+mn-lt"/>
                <a:cs typeface="+mn-lt"/>
              </a:rPr>
              <a:t> </a:t>
            </a:r>
            <a:r>
              <a:rPr lang="en-US" sz="2200" err="1">
                <a:latin typeface="Times New Roman"/>
                <a:ea typeface="+mn-lt"/>
                <a:cs typeface="+mn-lt"/>
              </a:rPr>
              <a:t>ra</a:t>
            </a:r>
            <a:r>
              <a:rPr lang="en-US" sz="2200">
                <a:latin typeface="Times New Roman"/>
                <a:ea typeface="+mn-lt"/>
                <a:cs typeface="+mn-lt"/>
              </a:rPr>
              <a:t> </a:t>
            </a:r>
            <a:r>
              <a:rPr lang="en-US" sz="2200" err="1">
                <a:latin typeface="Times New Roman"/>
                <a:ea typeface="+mn-lt"/>
                <a:cs typeface="+mn-lt"/>
              </a:rPr>
              <a:t>một</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quả</a:t>
            </a:r>
            <a:r>
              <a:rPr lang="en-US" sz="2200">
                <a:latin typeface="Times New Roman"/>
                <a:ea typeface="+mn-lt"/>
                <a:cs typeface="+mn-lt"/>
              </a:rPr>
              <a:t> </a:t>
            </a:r>
            <a:r>
              <a:rPr lang="en-US" sz="2200" err="1">
                <a:latin typeface="Times New Roman"/>
                <a:ea typeface="+mn-lt"/>
                <a:cs typeface="+mn-lt"/>
              </a:rPr>
              <a:t>mới</a:t>
            </a:r>
            <a:r>
              <a:rPr lang="en-US" sz="2200">
                <a:latin typeface="Times New Roman"/>
                <a:ea typeface="+mn-lt"/>
                <a:cs typeface="+mn-lt"/>
              </a:rPr>
              <a:t> </a:t>
            </a:r>
            <a:r>
              <a:rPr lang="en-US" sz="2200" err="1">
                <a:latin typeface="Times New Roman"/>
                <a:ea typeface="+mn-lt"/>
                <a:cs typeface="+mn-lt"/>
              </a:rPr>
              <a:t>với</a:t>
            </a:r>
            <a:r>
              <a:rPr lang="en-US" sz="2200">
                <a:latin typeface="Times New Roman"/>
                <a:ea typeface="+mn-lt"/>
                <a:cs typeface="+mn-lt"/>
              </a:rPr>
              <a:t> </a:t>
            </a:r>
            <a:r>
              <a:rPr lang="en-US" sz="2200" err="1">
                <a:latin typeface="Times New Roman"/>
                <a:ea typeface="+mn-lt"/>
                <a:cs typeface="+mn-lt"/>
              </a:rPr>
              <a:t>một</a:t>
            </a:r>
            <a:r>
              <a:rPr lang="en-US" sz="2200">
                <a:latin typeface="Times New Roman"/>
                <a:ea typeface="+mn-lt"/>
                <a:cs typeface="+mn-lt"/>
              </a:rPr>
              <a:t> </a:t>
            </a:r>
            <a:r>
              <a:rPr lang="en-US" sz="2200" err="1">
                <a:latin typeface="Times New Roman"/>
                <a:ea typeface="+mn-lt"/>
                <a:cs typeface="+mn-lt"/>
              </a:rPr>
              <a:t>số</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bằng</a:t>
            </a:r>
            <a:r>
              <a:rPr lang="en-US" sz="2200">
                <a:latin typeface="Times New Roman"/>
                <a:ea typeface="+mn-lt"/>
                <a:cs typeface="+mn-lt"/>
              </a:rPr>
              <a:t> </a:t>
            </a:r>
            <a:r>
              <a:rPr lang="en-US" sz="2200" err="1">
                <a:latin typeface="Times New Roman"/>
                <a:ea typeface="+mn-lt"/>
                <a:cs typeface="+mn-lt"/>
              </a:rPr>
              <a:t>cách</a:t>
            </a:r>
            <a:r>
              <a:rPr lang="en-US" sz="2200">
                <a:latin typeface="Times New Roman"/>
                <a:ea typeface="+mn-lt"/>
                <a:cs typeface="+mn-lt"/>
              </a:rPr>
              <a:t> </a:t>
            </a:r>
            <a:r>
              <a:rPr lang="en-US" sz="2200" err="1">
                <a:latin typeface="Times New Roman"/>
                <a:ea typeface="+mn-lt"/>
                <a:cs typeface="+mn-lt"/>
              </a:rPr>
              <a:t>sử</a:t>
            </a:r>
            <a:r>
              <a:rPr lang="en-US" sz="2200">
                <a:latin typeface="Times New Roman"/>
                <a:ea typeface="+mn-lt"/>
                <a:cs typeface="+mn-lt"/>
              </a:rPr>
              <a:t> </a:t>
            </a:r>
            <a:r>
              <a:rPr lang="en-US" sz="2200" err="1">
                <a:latin typeface="Times New Roman"/>
                <a:ea typeface="+mn-lt"/>
                <a:cs typeface="+mn-lt"/>
              </a:rPr>
              <a:t>dụng</a:t>
            </a:r>
            <a:r>
              <a:rPr lang="en-US" sz="2200">
                <a:latin typeface="Times New Roman"/>
                <a:ea typeface="+mn-lt"/>
                <a:cs typeface="+mn-lt"/>
              </a:rPr>
              <a:t> </a:t>
            </a:r>
            <a:r>
              <a:rPr lang="en-US" sz="2200" err="1">
                <a:latin typeface="Times New Roman"/>
                <a:ea typeface="+mn-lt"/>
                <a:cs typeface="+mn-lt"/>
              </a:rPr>
              <a:t>tính</a:t>
            </a:r>
            <a:r>
              <a:rPr lang="en-US" sz="2200">
                <a:latin typeface="Times New Roman"/>
                <a:ea typeface="+mn-lt"/>
                <a:cs typeface="+mn-lt"/>
              </a:rPr>
              <a:t> </a:t>
            </a:r>
            <a:r>
              <a:rPr lang="en-US" sz="2200" err="1">
                <a:latin typeface="Times New Roman"/>
                <a:ea typeface="+mn-lt"/>
                <a:cs typeface="+mn-lt"/>
              </a:rPr>
              <a:t>năng</a:t>
            </a:r>
            <a:r>
              <a:rPr lang="en-US" sz="2200">
                <a:latin typeface="Times New Roman"/>
                <a:ea typeface="+mn-lt"/>
                <a:cs typeface="+mn-lt"/>
              </a:rPr>
              <a:t> </a:t>
            </a:r>
            <a:r>
              <a:rPr lang="en-US" sz="2200" b="1">
                <a:solidFill>
                  <a:srgbClr val="FF0000"/>
                </a:solidFill>
                <a:latin typeface="Times New Roman"/>
                <a:ea typeface="+mn-lt"/>
                <a:cs typeface="+mn-lt"/>
              </a:rPr>
              <a:t>Merge Queries</a:t>
            </a:r>
            <a:r>
              <a:rPr lang="en-US" sz="2200">
                <a:latin typeface="Times New Roman"/>
                <a:ea typeface="+mn-lt"/>
                <a:cs typeface="+mn-lt"/>
              </a:rPr>
              <a:t>. </a:t>
            </a:r>
            <a:r>
              <a:rPr lang="en-US" sz="2200" err="1">
                <a:latin typeface="Times New Roman"/>
                <a:ea typeface="+mn-lt"/>
                <a:cs typeface="+mn-lt"/>
              </a:rPr>
              <a:t>Dưới</a:t>
            </a:r>
            <a:r>
              <a:rPr lang="en-US" sz="2200">
                <a:latin typeface="Times New Roman"/>
                <a:ea typeface="+mn-lt"/>
                <a:cs typeface="+mn-lt"/>
              </a:rPr>
              <a:t> </a:t>
            </a:r>
            <a:r>
              <a:rPr lang="en-US" sz="2200" err="1">
                <a:latin typeface="Times New Roman"/>
                <a:ea typeface="+mn-lt"/>
                <a:cs typeface="+mn-lt"/>
              </a:rPr>
              <a:t>đây</a:t>
            </a:r>
            <a:r>
              <a:rPr lang="en-US" sz="2200">
                <a:latin typeface="Times New Roman"/>
                <a:ea typeface="+mn-lt"/>
                <a:cs typeface="+mn-lt"/>
              </a:rPr>
              <a:t> </a:t>
            </a:r>
            <a:r>
              <a:rPr lang="en-US" sz="2200" err="1">
                <a:latin typeface="Times New Roman"/>
                <a:ea typeface="+mn-lt"/>
                <a:cs typeface="+mn-lt"/>
              </a:rPr>
              <a:t>là</a:t>
            </a:r>
            <a:r>
              <a:rPr lang="en-US" sz="2200">
                <a:latin typeface="Times New Roman"/>
                <a:ea typeface="+mn-lt"/>
                <a:cs typeface="+mn-lt"/>
              </a:rPr>
              <a:t> </a:t>
            </a:r>
            <a:r>
              <a:rPr lang="en-US" sz="2200" err="1">
                <a:latin typeface="Times New Roman"/>
                <a:ea typeface="+mn-lt"/>
                <a:cs typeface="+mn-lt"/>
              </a:rPr>
              <a:t>cách</a:t>
            </a:r>
            <a:r>
              <a:rPr lang="en-US" sz="2200">
                <a:latin typeface="Times New Roman"/>
                <a:ea typeface="+mn-lt"/>
                <a:cs typeface="+mn-lt"/>
              </a:rPr>
              <a:t> </a:t>
            </a:r>
            <a:r>
              <a:rPr lang="en-US" sz="2200" err="1">
                <a:latin typeface="Times New Roman"/>
                <a:ea typeface="+mn-lt"/>
                <a:cs typeface="+mn-lt"/>
              </a:rPr>
              <a:t>thực</a:t>
            </a:r>
            <a:r>
              <a:rPr lang="en-US" sz="2200">
                <a:latin typeface="Times New Roman"/>
                <a:ea typeface="+mn-lt"/>
                <a:cs typeface="+mn-lt"/>
              </a:rPr>
              <a:t> </a:t>
            </a:r>
            <a:r>
              <a:rPr lang="en-US" sz="2200" err="1">
                <a:latin typeface="Times New Roman"/>
                <a:ea typeface="+mn-lt"/>
                <a:cs typeface="+mn-lt"/>
              </a:rPr>
              <a:t>hiện</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loại</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nối</a:t>
            </a:r>
            <a:r>
              <a:rPr lang="en-US" sz="2200">
                <a:latin typeface="Times New Roman"/>
                <a:ea typeface="+mn-lt"/>
                <a:cs typeface="+mn-lt"/>
              </a:rPr>
              <a:t> </a:t>
            </a:r>
            <a:r>
              <a:rPr lang="en-US" sz="2200" err="1">
                <a:latin typeface="Times New Roman"/>
                <a:ea typeface="+mn-lt"/>
                <a:cs typeface="+mn-lt"/>
              </a:rPr>
              <a:t>có</a:t>
            </a:r>
            <a:r>
              <a:rPr lang="en-US" sz="2200">
                <a:latin typeface="Times New Roman"/>
                <a:ea typeface="+mn-lt"/>
                <a:cs typeface="+mn-lt"/>
              </a:rPr>
              <a:t> </a:t>
            </a:r>
            <a:r>
              <a:rPr lang="en-US" sz="2200" err="1">
                <a:latin typeface="Times New Roman"/>
                <a:ea typeface="+mn-lt"/>
                <a:cs typeface="+mn-lt"/>
              </a:rPr>
              <a:t>sẵn</a:t>
            </a:r>
            <a:r>
              <a:rPr lang="en-US" sz="2200">
                <a:latin typeface="Times New Roman"/>
                <a:ea typeface="+mn-lt"/>
                <a:cs typeface="+mn-lt"/>
              </a:rPr>
              <a:t>:</a:t>
            </a:r>
            <a:endParaRPr lang="en-US" sz="2200">
              <a:latin typeface="Times New Roman"/>
              <a:cs typeface="Times New Roman"/>
            </a:endParaRPr>
          </a:p>
          <a:p>
            <a:pPr marL="285750" indent="-285750" algn="just">
              <a:buFont typeface="Arial"/>
              <a:buChar char="•"/>
            </a:pPr>
            <a:r>
              <a:rPr lang="en-US" sz="2200" b="1" err="1">
                <a:latin typeface="Times New Roman"/>
                <a:ea typeface="+mn-lt"/>
                <a:cs typeface="+mn-lt"/>
              </a:rPr>
              <a:t>Chọn</a:t>
            </a:r>
            <a:r>
              <a:rPr lang="en-US" sz="2200" b="1">
                <a:latin typeface="Times New Roman"/>
                <a:ea typeface="+mn-lt"/>
                <a:cs typeface="+mn-lt"/>
              </a:rPr>
              <a:t> </a:t>
            </a:r>
            <a:r>
              <a:rPr lang="en-US" sz="2200" b="1" err="1">
                <a:latin typeface="Times New Roman"/>
                <a:ea typeface="+mn-lt"/>
                <a:cs typeface="+mn-lt"/>
              </a:rPr>
              <a:t>hai</a:t>
            </a:r>
            <a:r>
              <a:rPr lang="en-US" sz="2200" b="1">
                <a:latin typeface="Times New Roman"/>
                <a:ea typeface="+mn-lt"/>
                <a:cs typeface="+mn-lt"/>
              </a:rPr>
              <a:t> </a:t>
            </a:r>
            <a:r>
              <a:rPr lang="en-US" sz="2200" b="1"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xác</a:t>
            </a:r>
            <a:r>
              <a:rPr lang="en-US" sz="2200">
                <a:latin typeface="Times New Roman"/>
                <a:ea typeface="+mn-lt"/>
                <a:cs typeface="+mn-lt"/>
              </a:rPr>
              <a:t> </a:t>
            </a:r>
            <a:r>
              <a:rPr lang="en-US" sz="2200" err="1">
                <a:latin typeface="Times New Roman"/>
                <a:ea typeface="+mn-lt"/>
                <a:cs typeface="+mn-lt"/>
              </a:rPr>
              <a:t>định</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dùng</a:t>
            </a:r>
            <a:r>
              <a:rPr lang="en-US" sz="2200">
                <a:latin typeface="Times New Roman"/>
                <a:ea typeface="+mn-lt"/>
                <a:cs typeface="+mn-lt"/>
              </a:rPr>
              <a:t> </a:t>
            </a:r>
            <a:r>
              <a:rPr lang="en-US" sz="2200" err="1">
                <a:latin typeface="Times New Roman"/>
                <a:ea typeface="+mn-lt"/>
                <a:cs typeface="+mn-lt"/>
              </a:rPr>
              <a:t>để</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hợp</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a:t>
            </a:r>
          </a:p>
          <a:p>
            <a:pPr marL="285750" indent="-285750" algn="just">
              <a:buFont typeface="Arial"/>
              <a:buChar char="•"/>
            </a:pPr>
            <a:r>
              <a:rPr lang="en-US" sz="2200" b="1" err="1">
                <a:latin typeface="Times New Roman"/>
                <a:ea typeface="+mn-lt"/>
                <a:cs typeface="+mn-lt"/>
              </a:rPr>
              <a:t>Chọn</a:t>
            </a:r>
            <a:r>
              <a:rPr lang="en-US" sz="2200" b="1">
                <a:latin typeface="Times New Roman"/>
                <a:ea typeface="+mn-lt"/>
                <a:cs typeface="+mn-lt"/>
              </a:rPr>
              <a:t> </a:t>
            </a:r>
            <a:r>
              <a:rPr lang="en-US" sz="2200" b="1" err="1">
                <a:latin typeface="Times New Roman"/>
                <a:ea typeface="+mn-lt"/>
                <a:cs typeface="+mn-lt"/>
              </a:rPr>
              <a:t>loại</a:t>
            </a:r>
            <a:r>
              <a:rPr lang="en-US" sz="2200" b="1">
                <a:latin typeface="Times New Roman"/>
                <a:ea typeface="+mn-lt"/>
                <a:cs typeface="+mn-lt"/>
              </a:rPr>
              <a:t> </a:t>
            </a:r>
            <a:r>
              <a:rPr lang="en-US" sz="2200" b="1" err="1">
                <a:latin typeface="Times New Roman"/>
                <a:ea typeface="+mn-lt"/>
                <a:cs typeface="+mn-lt"/>
              </a:rPr>
              <a:t>kết</a:t>
            </a:r>
            <a:r>
              <a:rPr lang="en-US" sz="2200" b="1">
                <a:latin typeface="Times New Roman"/>
                <a:ea typeface="+mn-lt"/>
                <a:cs typeface="+mn-lt"/>
              </a:rPr>
              <a:t> </a:t>
            </a:r>
            <a:r>
              <a:rPr lang="en-US" sz="2200" b="1" err="1">
                <a:latin typeface="Times New Roman"/>
                <a:ea typeface="+mn-lt"/>
                <a:cs typeface="+mn-lt"/>
              </a:rPr>
              <a:t>nối</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Left Outer</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Tất</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đầu</a:t>
            </a:r>
            <a:r>
              <a:rPr lang="en-US" sz="2200">
                <a:latin typeface="Times New Roman"/>
                <a:ea typeface="+mn-lt"/>
                <a:cs typeface="+mn-lt"/>
              </a:rPr>
              <a:t> </a:t>
            </a:r>
            <a:r>
              <a:rPr lang="en-US" sz="2200" err="1">
                <a:latin typeface="Times New Roman"/>
                <a:ea typeface="+mn-lt"/>
                <a:cs typeface="+mn-lt"/>
              </a:rPr>
              <a:t>tiên</a:t>
            </a:r>
            <a:r>
              <a:rPr lang="en-US" sz="2200">
                <a:latin typeface="Times New Roman"/>
                <a:ea typeface="+mn-lt"/>
                <a:cs typeface="+mn-lt"/>
              </a:rPr>
              <a:t>, </a:t>
            </a:r>
            <a:r>
              <a:rPr lang="en-US" sz="2200" err="1">
                <a:latin typeface="Times New Roman"/>
                <a:ea typeface="+mn-lt"/>
                <a:cs typeface="+mn-lt"/>
              </a:rPr>
              <a:t>chỉ</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khớp</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thứ</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Right Outer</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Tất</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thứ</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chỉ</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khớp</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đầu</a:t>
            </a:r>
            <a:r>
              <a:rPr lang="en-US" sz="2200">
                <a:latin typeface="Times New Roman"/>
                <a:ea typeface="+mn-lt"/>
                <a:cs typeface="+mn-lt"/>
              </a:rPr>
              <a:t> </a:t>
            </a:r>
            <a:r>
              <a:rPr lang="en-US" sz="2200" err="1">
                <a:latin typeface="Times New Roman"/>
                <a:ea typeface="+mn-lt"/>
                <a:cs typeface="+mn-lt"/>
              </a:rPr>
              <a:t>tiên</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Full Outer</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Tất</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Inner</a:t>
            </a:r>
            <a:r>
              <a:rPr lang="en-US" sz="2200">
                <a:solidFill>
                  <a:srgbClr val="FF0000"/>
                </a:solidFill>
                <a:latin typeface="Times New Roman"/>
                <a:ea typeface="+mn-lt"/>
                <a:cs typeface="+mn-lt"/>
              </a:rPr>
              <a:t>:</a:t>
            </a:r>
            <a:r>
              <a:rPr lang="en-US" sz="2200">
                <a:latin typeface="Times New Roman"/>
                <a:ea typeface="+mn-lt"/>
                <a:cs typeface="+mn-lt"/>
              </a:rPr>
              <a:t> </a:t>
            </a:r>
            <a:r>
              <a:rPr lang="en-US" sz="2200" err="1">
                <a:latin typeface="Times New Roman"/>
                <a:ea typeface="+mn-lt"/>
                <a:cs typeface="+mn-lt"/>
              </a:rPr>
              <a:t>Chỉ</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khớp</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cả</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Left Anti</a:t>
            </a:r>
            <a:r>
              <a:rPr lang="en-US" sz="2200">
                <a:solidFill>
                  <a:srgbClr val="FF0000"/>
                </a:solidFill>
                <a:latin typeface="Times New Roman"/>
                <a:ea typeface="+mn-lt"/>
                <a:cs typeface="+mn-lt"/>
              </a:rPr>
              <a:t>:</a:t>
            </a:r>
            <a:r>
              <a:rPr lang="en-US" sz="2200">
                <a:latin typeface="Times New Roman"/>
                <a:ea typeface="+mn-lt"/>
                <a:cs typeface="+mn-lt"/>
              </a:rPr>
              <a:t> Các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chỉ</a:t>
            </a:r>
            <a:r>
              <a:rPr lang="en-US" sz="2200">
                <a:latin typeface="Times New Roman"/>
                <a:ea typeface="+mn-lt"/>
                <a:cs typeface="+mn-lt"/>
              </a:rPr>
              <a:t> </a:t>
            </a:r>
            <a:r>
              <a:rPr lang="en-US" sz="2200" err="1">
                <a:latin typeface="Times New Roman"/>
                <a:ea typeface="+mn-lt"/>
                <a:cs typeface="+mn-lt"/>
              </a:rPr>
              <a:t>có</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đầu</a:t>
            </a:r>
            <a:r>
              <a:rPr lang="en-US" sz="2200">
                <a:latin typeface="Times New Roman"/>
                <a:ea typeface="+mn-lt"/>
                <a:cs typeface="+mn-lt"/>
              </a:rPr>
              <a:t> </a:t>
            </a:r>
            <a:r>
              <a:rPr lang="en-US" sz="2200" err="1">
                <a:latin typeface="Times New Roman"/>
                <a:ea typeface="+mn-lt"/>
                <a:cs typeface="+mn-lt"/>
              </a:rPr>
              <a:t>tiên</a:t>
            </a:r>
            <a:r>
              <a:rPr lang="en-US" sz="2200">
                <a:latin typeface="Times New Roman"/>
                <a:ea typeface="+mn-lt"/>
                <a:cs typeface="+mn-lt"/>
              </a:rPr>
              <a:t>.</a:t>
            </a:r>
            <a:endParaRPr lang="en-US" sz="2200">
              <a:latin typeface="Times New Roman"/>
              <a:cs typeface="Times New Roman"/>
            </a:endParaRPr>
          </a:p>
          <a:p>
            <a:pPr marL="742950" lvl="1" indent="-285750" algn="just">
              <a:buFont typeface="Arial"/>
              <a:buChar char="•"/>
            </a:pPr>
            <a:r>
              <a:rPr lang="en-US" sz="2200" b="1">
                <a:solidFill>
                  <a:srgbClr val="FF0000"/>
                </a:solidFill>
                <a:latin typeface="Times New Roman"/>
                <a:ea typeface="+mn-lt"/>
                <a:cs typeface="+mn-lt"/>
              </a:rPr>
              <a:t>Right Anti</a:t>
            </a:r>
            <a:r>
              <a:rPr lang="en-US" sz="2200">
                <a:solidFill>
                  <a:srgbClr val="FF0000"/>
                </a:solidFill>
                <a:latin typeface="Times New Roman"/>
                <a:ea typeface="+mn-lt"/>
                <a:cs typeface="+mn-lt"/>
              </a:rPr>
              <a:t>:</a:t>
            </a:r>
            <a:r>
              <a:rPr lang="en-US" sz="2200">
                <a:latin typeface="Times New Roman"/>
                <a:ea typeface="+mn-lt"/>
                <a:cs typeface="+mn-lt"/>
              </a:rPr>
              <a:t> Các </a:t>
            </a:r>
            <a:r>
              <a:rPr lang="en-US" sz="2200" err="1">
                <a:latin typeface="Times New Roman"/>
                <a:ea typeface="+mn-lt"/>
                <a:cs typeface="+mn-lt"/>
              </a:rPr>
              <a:t>hàng</a:t>
            </a:r>
            <a:r>
              <a:rPr lang="en-US" sz="2200">
                <a:latin typeface="Times New Roman"/>
                <a:ea typeface="+mn-lt"/>
                <a:cs typeface="+mn-lt"/>
              </a:rPr>
              <a:t> </a:t>
            </a:r>
            <a:r>
              <a:rPr lang="en-US" sz="2200" err="1">
                <a:latin typeface="Times New Roman"/>
                <a:ea typeface="+mn-lt"/>
                <a:cs typeface="+mn-lt"/>
              </a:rPr>
              <a:t>chỉ</a:t>
            </a:r>
            <a:r>
              <a:rPr lang="en-US" sz="2200">
                <a:latin typeface="Times New Roman"/>
                <a:ea typeface="+mn-lt"/>
                <a:cs typeface="+mn-lt"/>
              </a:rPr>
              <a:t> </a:t>
            </a:r>
            <a:r>
              <a:rPr lang="en-US" sz="2200" err="1">
                <a:latin typeface="Times New Roman"/>
                <a:ea typeface="+mn-lt"/>
                <a:cs typeface="+mn-lt"/>
              </a:rPr>
              <a:t>có</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thứ</a:t>
            </a:r>
            <a:r>
              <a:rPr lang="en-US" sz="2200">
                <a:latin typeface="Times New Roman"/>
                <a:ea typeface="+mn-lt"/>
                <a:cs typeface="+mn-lt"/>
              </a:rPr>
              <a:t> </a:t>
            </a:r>
            <a:r>
              <a:rPr lang="en-US" sz="2200" err="1">
                <a:latin typeface="Times New Roman"/>
                <a:ea typeface="+mn-lt"/>
                <a:cs typeface="+mn-lt"/>
              </a:rPr>
              <a:t>hai</a:t>
            </a:r>
            <a:r>
              <a:rPr lang="en-US" sz="2200">
                <a:latin typeface="Times New Roman"/>
                <a:ea typeface="+mn-lt"/>
                <a:cs typeface="+mn-lt"/>
              </a:rPr>
              <a:t>.</a:t>
            </a:r>
            <a:endParaRPr lang="en-US" sz="2200">
              <a:latin typeface="Times New Roman"/>
              <a:ea typeface="+mn-lt"/>
              <a:cs typeface="Times New Roman"/>
            </a:endParaRPr>
          </a:p>
          <a:p>
            <a:pPr lvl="1" algn="just"/>
            <a:r>
              <a:rPr lang="en-US" sz="2200">
                <a:latin typeface="Times New Roman"/>
                <a:ea typeface="+mn-lt"/>
                <a:cs typeface="+mn-lt"/>
              </a:rPr>
              <a:t>Sau </a:t>
            </a:r>
            <a:r>
              <a:rPr lang="en-US" sz="2200" err="1">
                <a:latin typeface="Times New Roman"/>
                <a:ea typeface="+mn-lt"/>
                <a:cs typeface="+mn-lt"/>
              </a:rPr>
              <a:t>khi</a:t>
            </a:r>
            <a:r>
              <a:rPr lang="en-US" sz="2200">
                <a:latin typeface="Times New Roman"/>
                <a:ea typeface="+mn-lt"/>
                <a:cs typeface="+mn-lt"/>
              </a:rPr>
              <a:t> </a:t>
            </a:r>
            <a:r>
              <a:rPr lang="en-US" sz="2200" err="1">
                <a:latin typeface="Times New Roman"/>
                <a:ea typeface="+mn-lt"/>
                <a:cs typeface="+mn-lt"/>
              </a:rPr>
              <a:t>chọn</a:t>
            </a:r>
            <a:r>
              <a:rPr lang="en-US" sz="2200">
                <a:latin typeface="Times New Roman"/>
                <a:ea typeface="+mn-lt"/>
                <a:cs typeface="+mn-lt"/>
              </a:rPr>
              <a:t> </a:t>
            </a:r>
            <a:r>
              <a:rPr lang="en-US" sz="2200" err="1">
                <a:latin typeface="Times New Roman"/>
                <a:ea typeface="+mn-lt"/>
                <a:cs typeface="+mn-lt"/>
              </a:rPr>
              <a:t>loại</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nối</a:t>
            </a:r>
            <a:r>
              <a:rPr lang="en-US" sz="2200">
                <a:latin typeface="Times New Roman"/>
                <a:ea typeface="+mn-lt"/>
                <a:cs typeface="+mn-lt"/>
              </a:rPr>
              <a:t>, Power BI </a:t>
            </a:r>
            <a:r>
              <a:rPr lang="en-US" sz="2200" err="1">
                <a:latin typeface="Times New Roman"/>
                <a:ea typeface="+mn-lt"/>
                <a:cs typeface="+mn-lt"/>
              </a:rPr>
              <a:t>sẽ</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hợp</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bảng</a:t>
            </a:r>
            <a:r>
              <a:rPr lang="en-US" sz="2200">
                <a:latin typeface="Times New Roman"/>
                <a:ea typeface="+mn-lt"/>
                <a:cs typeface="+mn-lt"/>
              </a:rPr>
              <a:t> </a:t>
            </a:r>
            <a:r>
              <a:rPr lang="en-US" sz="2200" err="1">
                <a:latin typeface="Times New Roman"/>
                <a:ea typeface="+mn-lt"/>
                <a:cs typeface="+mn-lt"/>
              </a:rPr>
              <a:t>dựa</a:t>
            </a:r>
            <a:r>
              <a:rPr lang="en-US" sz="2200">
                <a:latin typeface="Times New Roman"/>
                <a:ea typeface="+mn-lt"/>
                <a:cs typeface="+mn-lt"/>
              </a:rPr>
              <a:t> </a:t>
            </a:r>
            <a:r>
              <a:rPr lang="en-US" sz="2200" err="1">
                <a:latin typeface="Times New Roman"/>
                <a:ea typeface="+mn-lt"/>
                <a:cs typeface="+mn-lt"/>
              </a:rPr>
              <a:t>trên</a:t>
            </a:r>
            <a:r>
              <a:rPr lang="en-US" sz="2200">
                <a:latin typeface="Times New Roman"/>
                <a:ea typeface="+mn-lt"/>
                <a:cs typeface="+mn-lt"/>
              </a:rPr>
              <a:t> </a:t>
            </a:r>
            <a:r>
              <a:rPr lang="en-US" sz="2200" err="1">
                <a:latin typeface="Times New Roman"/>
                <a:ea typeface="+mn-lt"/>
                <a:cs typeface="+mn-lt"/>
              </a:rPr>
              <a:t>cột</a:t>
            </a:r>
            <a:r>
              <a:rPr lang="en-US" sz="2200">
                <a:latin typeface="Times New Roman"/>
                <a:ea typeface="+mn-lt"/>
                <a:cs typeface="+mn-lt"/>
              </a:rPr>
              <a:t> </a:t>
            </a:r>
            <a:r>
              <a:rPr lang="en-US" sz="2200" err="1">
                <a:latin typeface="Times New Roman"/>
                <a:ea typeface="+mn-lt"/>
                <a:cs typeface="+mn-lt"/>
              </a:rPr>
              <a:t>đã</a:t>
            </a:r>
            <a:r>
              <a:rPr lang="en-US" sz="2200">
                <a:latin typeface="Times New Roman"/>
                <a:ea typeface="+mn-lt"/>
                <a:cs typeface="+mn-lt"/>
              </a:rPr>
              <a:t> </a:t>
            </a:r>
            <a:r>
              <a:rPr lang="en-US" sz="2200" err="1">
                <a:latin typeface="Times New Roman"/>
                <a:ea typeface="+mn-lt"/>
                <a:cs typeface="+mn-lt"/>
              </a:rPr>
              <a:t>chọn</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loại</a:t>
            </a:r>
            <a:r>
              <a:rPr lang="en-US" sz="2200">
                <a:latin typeface="Times New Roman"/>
                <a:ea typeface="+mn-lt"/>
                <a:cs typeface="+mn-lt"/>
              </a:rPr>
              <a:t> </a:t>
            </a:r>
            <a:r>
              <a:rPr lang="en-US" sz="2200" err="1">
                <a:latin typeface="Times New Roman"/>
                <a:ea typeface="+mn-lt"/>
                <a:cs typeface="+mn-lt"/>
              </a:rPr>
              <a:t>kết</a:t>
            </a:r>
            <a:r>
              <a:rPr lang="en-US" sz="2200">
                <a:latin typeface="Times New Roman"/>
                <a:ea typeface="+mn-lt"/>
                <a:cs typeface="+mn-lt"/>
              </a:rPr>
              <a:t> </a:t>
            </a:r>
            <a:r>
              <a:rPr lang="en-US" sz="2200" err="1">
                <a:latin typeface="Times New Roman"/>
                <a:ea typeface="+mn-lt"/>
                <a:cs typeface="+mn-lt"/>
              </a:rPr>
              <a:t>nối</a:t>
            </a:r>
            <a:r>
              <a:rPr lang="en-US" sz="2200">
                <a:latin typeface="Times New Roman"/>
                <a:ea typeface="+mn-lt"/>
                <a:cs typeface="+mn-lt"/>
              </a:rPr>
              <a:t> </a:t>
            </a:r>
            <a:r>
              <a:rPr lang="en-US" sz="2200" err="1">
                <a:latin typeface="Times New Roman"/>
                <a:ea typeface="+mn-lt"/>
                <a:cs typeface="+mn-lt"/>
              </a:rPr>
              <a:t>được</a:t>
            </a:r>
            <a:r>
              <a:rPr lang="en-US" sz="2200">
                <a:latin typeface="Times New Roman"/>
                <a:ea typeface="+mn-lt"/>
                <a:cs typeface="+mn-lt"/>
              </a:rPr>
              <a:t> </a:t>
            </a:r>
            <a:r>
              <a:rPr lang="en-US" sz="2200" err="1">
                <a:latin typeface="Times New Roman"/>
                <a:ea typeface="+mn-lt"/>
                <a:cs typeface="+mn-lt"/>
              </a:rPr>
              <a:t>xác</a:t>
            </a:r>
            <a:r>
              <a:rPr lang="en-US" sz="2200">
                <a:latin typeface="Times New Roman"/>
                <a:ea typeface="+mn-lt"/>
                <a:cs typeface="+mn-lt"/>
              </a:rPr>
              <a:t> </a:t>
            </a:r>
            <a:r>
              <a:rPr lang="en-US" sz="2200" err="1">
                <a:latin typeface="Times New Roman"/>
                <a:ea typeface="+mn-lt"/>
                <a:cs typeface="+mn-lt"/>
              </a:rPr>
              <a:t>định</a:t>
            </a:r>
            <a:r>
              <a:rPr lang="en-US" sz="2200">
                <a:latin typeface="Times New Roman"/>
                <a:ea typeface="+mn-lt"/>
                <a:cs typeface="+mn-lt"/>
              </a:rPr>
              <a:t>.</a:t>
            </a:r>
            <a:endParaRPr lang="en-US" sz="2200">
              <a:latin typeface="Times New Roman"/>
              <a:cs typeface="Times New Roman"/>
            </a:endParaRPr>
          </a:p>
          <a:p>
            <a:pPr algn="just"/>
            <a:endParaRPr lang="en-US" sz="2200">
              <a:latin typeface="Times New Roman"/>
              <a:cs typeface="Segoe UI"/>
            </a:endParaRPr>
          </a:p>
        </p:txBody>
      </p:sp>
    </p:spTree>
    <p:extLst>
      <p:ext uri="{BB962C8B-B14F-4D97-AF65-F5344CB8AC3E}">
        <p14:creationId xmlns:p14="http://schemas.microsoft.com/office/powerpoint/2010/main" val="1306742180"/>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34</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139258" y="1021042"/>
            <a:ext cx="3893505" cy="164209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Chọn</a:t>
            </a:r>
            <a:r>
              <a:rPr lang="en-US" b="1">
                <a:solidFill>
                  <a:srgbClr val="FF0000"/>
                </a:solidFill>
                <a:latin typeface="Times New Roman"/>
                <a:ea typeface="+mn-lt"/>
                <a:cs typeface="Times New Roman"/>
              </a:rPr>
              <a:t> Merge Queries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Population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được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Merge Queries | Merge Queries as New</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thanh</a:t>
            </a:r>
            <a:r>
              <a:rPr lang="en-US">
                <a:solidFill>
                  <a:srgbClr val="FF0000"/>
                </a:solidFill>
                <a:latin typeface="Times New Roman"/>
                <a:ea typeface="+mn-lt"/>
                <a:cs typeface="Times New Roman"/>
              </a:rPr>
              <a:t> Home. Trong </a:t>
            </a:r>
            <a:r>
              <a:rPr lang="en-US" err="1">
                <a:solidFill>
                  <a:srgbClr val="FF0000"/>
                </a:solidFill>
                <a:latin typeface="Times New Roman"/>
                <a:ea typeface="+mn-lt"/>
                <a:cs typeface="Times New Roman"/>
              </a:rPr>
              <a:t>hộp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thoại</a:t>
            </a:r>
            <a:r>
              <a:rPr lang="en-US">
                <a:solidFill>
                  <a:srgbClr val="FF0000"/>
                </a:solidFill>
                <a:latin typeface="Times New Roman"/>
                <a:ea typeface="+mn-lt"/>
                <a:cs typeface="Times New Roman"/>
              </a:rPr>
              <a:t> Merge,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từ</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danh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xổ</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xuống</a:t>
            </a:r>
            <a:r>
              <a:rPr lang="en-US">
                <a:solidFill>
                  <a:srgbClr val="FF0000"/>
                </a:solidFill>
                <a:latin typeface="Times New Roman"/>
                <a:ea typeface="+mn-lt"/>
                <a:cs typeface="Times New Roman"/>
              </a:rPr>
              <a:t> ở </a:t>
            </a:r>
            <a:r>
              <a:rPr lang="en-US" err="1">
                <a:solidFill>
                  <a:srgbClr val="FF0000"/>
                </a:solidFill>
                <a:latin typeface="Times New Roman"/>
                <a:ea typeface="+mn-lt"/>
                <a:cs typeface="Times New Roman"/>
              </a:rPr>
              <a:t>giữa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màn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hình</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a:solidFill>
                <a:srgbClr val="FF0000"/>
              </a:solidFill>
              <a:latin typeface="Times New Roman"/>
              <a:ea typeface="+mn-lt"/>
              <a:cs typeface="Times New Roman"/>
            </a:endParaRPr>
          </a:p>
        </p:txBody>
      </p:sp>
      <p:sp>
        <p:nvSpPr>
          <p:cNvPr id="10" name="Arrow: Right 9">
            <a:extLst>
              <a:ext uri="{FF2B5EF4-FFF2-40B4-BE49-F238E27FC236}">
                <a16:creationId xmlns:a16="http://schemas.microsoft.com/office/drawing/2014/main" id="{F50431F7-2206-7D1C-15C6-B4DA25FCD08A}"/>
              </a:ext>
            </a:extLst>
          </p:cNvPr>
          <p:cNvSpPr/>
          <p:nvPr/>
        </p:nvSpPr>
        <p:spPr>
          <a:xfrm>
            <a:off x="4149131" y="1694814"/>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847729" y="1033137"/>
            <a:ext cx="3514639" cy="1630002"/>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Chọn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để</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hợp</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pPr marL="285750" indent="-285750">
              <a:buFont typeface="Arial"/>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nhiều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Country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Year</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Population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làm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tương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tự</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Đảm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chỉ</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số</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số</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cạnh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khớp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nhau</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endParaRPr lang="en-US" b="1">
              <a:solidFill>
                <a:srgbClr val="FF0000"/>
              </a:solidFill>
              <a:latin typeface="Times New Roman"/>
              <a:ea typeface="+mn-lt"/>
              <a:cs typeface="Times New Roman"/>
            </a:endParaRPr>
          </a:p>
        </p:txBody>
      </p:sp>
      <p:sp>
        <p:nvSpPr>
          <p:cNvPr id="14" name="Flowchart: Process 13">
            <a:extLst>
              <a:ext uri="{FF2B5EF4-FFF2-40B4-BE49-F238E27FC236}">
                <a16:creationId xmlns:a16="http://schemas.microsoft.com/office/drawing/2014/main" id="{9905E2B4-0EEC-8EE4-3E62-F52699878D2A}"/>
              </a:ext>
            </a:extLst>
          </p:cNvPr>
          <p:cNvSpPr/>
          <p:nvPr/>
        </p:nvSpPr>
        <p:spPr>
          <a:xfrm>
            <a:off x="9234703" y="1021042"/>
            <a:ext cx="2801021" cy="164209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Chọn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Loại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Nối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Inner (only matching rows)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chỉ</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hàng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khớp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hai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a:t>
            </a:r>
          </a:p>
        </p:txBody>
      </p:sp>
      <p:sp>
        <p:nvSpPr>
          <p:cNvPr id="15" name="Arrow: Right 14">
            <a:extLst>
              <a:ext uri="{FF2B5EF4-FFF2-40B4-BE49-F238E27FC236}">
                <a16:creationId xmlns:a16="http://schemas.microsoft.com/office/drawing/2014/main" id="{5A7D08C8-C345-A278-D866-9DAC93619329}"/>
              </a:ext>
            </a:extLst>
          </p:cNvPr>
          <p:cNvSpPr/>
          <p:nvPr/>
        </p:nvSpPr>
        <p:spPr>
          <a:xfrm>
            <a:off x="8482841" y="1717226"/>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Arrow: Down 16">
            <a:extLst>
              <a:ext uri="{FF2B5EF4-FFF2-40B4-BE49-F238E27FC236}">
                <a16:creationId xmlns:a16="http://schemas.microsoft.com/office/drawing/2014/main" id="{A3D9FF79-7ED9-49E1-3AA5-310ABAB44ED0}"/>
              </a:ext>
            </a:extLst>
          </p:cNvPr>
          <p:cNvSpPr/>
          <p:nvPr/>
        </p:nvSpPr>
        <p:spPr>
          <a:xfrm>
            <a:off x="10459752" y="2833209"/>
            <a:ext cx="362677" cy="5893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lowchart: Process 17">
            <a:extLst>
              <a:ext uri="{FF2B5EF4-FFF2-40B4-BE49-F238E27FC236}">
                <a16:creationId xmlns:a16="http://schemas.microsoft.com/office/drawing/2014/main" id="{6FA677B6-03F0-C726-783B-57C5B75FACE7}"/>
              </a:ext>
            </a:extLst>
          </p:cNvPr>
          <p:cNvSpPr/>
          <p:nvPr/>
        </p:nvSpPr>
        <p:spPr>
          <a:xfrm>
            <a:off x="8137959" y="3577780"/>
            <a:ext cx="3907735" cy="221962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Mở</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rộng</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Quả</a:t>
            </a:r>
            <a:r>
              <a:rPr lang="en-US">
                <a:solidFill>
                  <a:srgbClr val="FF0000"/>
                </a:solidFill>
                <a:latin typeface="Times New Roman"/>
                <a:ea typeface="+mn-lt"/>
                <a:cs typeface="Times New Roman"/>
              </a:rPr>
              <a:t>:</a:t>
            </a:r>
          </a:p>
          <a:p>
            <a:pPr marL="285750" indent="-285750">
              <a:buFont typeface="Arial"/>
              <a:buChar char="•"/>
            </a:pPr>
            <a:r>
              <a:rPr lang="en-US">
                <a:solidFill>
                  <a:srgbClr val="FF0000"/>
                </a:solidFill>
                <a:latin typeface="Times New Roman"/>
                <a:ea typeface="+mn-lt"/>
                <a:cs typeface="Times New Roman"/>
              </a:rPr>
              <a:t>Sau </a:t>
            </a:r>
            <a:r>
              <a:rPr lang="en-US" err="1">
                <a:solidFill>
                  <a:srgbClr val="FF0000"/>
                </a:solidFill>
                <a:latin typeface="Times New Roman"/>
                <a:ea typeface="+mn-lt"/>
                <a:cs typeface="Times New Roman"/>
              </a:rPr>
              <a:t>khi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kết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hợp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bạn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sẽ</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thấy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giá</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trị</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là</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Table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mỗi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hàng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bạn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muốn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từ</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này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nút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Expand</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tiêu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đề</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Bỏ</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Country</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Year</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Use original column name as prefix</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OK</a:t>
            </a:r>
            <a:r>
              <a:rPr lang="en-US">
                <a:solidFill>
                  <a:srgbClr val="FF0000"/>
                </a:solidFill>
                <a:latin typeface="Times New Roman"/>
                <a:ea typeface="+mn-lt"/>
                <a:cs typeface="Times New Roman"/>
              </a:rPr>
              <a:t>.</a:t>
            </a:r>
          </a:p>
          <a:p>
            <a:endParaRPr lang="en-US" b="1">
              <a:solidFill>
                <a:srgbClr val="FF0000"/>
              </a:solidFill>
              <a:latin typeface="Times New Roman"/>
              <a:ea typeface="+mn-lt"/>
              <a:cs typeface="Times New Roman"/>
            </a:endParaRPr>
          </a:p>
        </p:txBody>
      </p:sp>
      <p:pic>
        <p:nvPicPr>
          <p:cNvPr id="4" name="Picture 3" descr="A screenshot of a computer&#10;&#10;Description automatically generated">
            <a:extLst>
              <a:ext uri="{FF2B5EF4-FFF2-40B4-BE49-F238E27FC236}">
                <a16:creationId xmlns:a16="http://schemas.microsoft.com/office/drawing/2014/main" id="{0CE9D11F-F2DF-D898-4616-F17F4CC2CA1E}"/>
              </a:ext>
            </a:extLst>
          </p:cNvPr>
          <p:cNvPicPr>
            <a:picLocks noChangeAspect="1"/>
          </p:cNvPicPr>
          <p:nvPr/>
        </p:nvPicPr>
        <p:blipFill>
          <a:blip r:embed="rId2"/>
          <a:stretch>
            <a:fillRect/>
          </a:stretch>
        </p:blipFill>
        <p:spPr>
          <a:xfrm>
            <a:off x="1281953" y="2703699"/>
            <a:ext cx="5750858" cy="3960720"/>
          </a:xfrm>
          <a:prstGeom prst="rect">
            <a:avLst/>
          </a:prstGeom>
        </p:spPr>
      </p:pic>
      <p:sp>
        <p:nvSpPr>
          <p:cNvPr id="6" name="Flowchart: Process 5">
            <a:extLst>
              <a:ext uri="{FF2B5EF4-FFF2-40B4-BE49-F238E27FC236}">
                <a16:creationId xmlns:a16="http://schemas.microsoft.com/office/drawing/2014/main" id="{647766B5-913C-59A9-4975-20E8F895DBED}"/>
              </a:ext>
            </a:extLst>
          </p:cNvPr>
          <p:cNvSpPr/>
          <p:nvPr/>
        </p:nvSpPr>
        <p:spPr>
          <a:xfrm>
            <a:off x="219656" y="136720"/>
            <a:ext cx="1808466" cy="683412"/>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4. Merge Queries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382334534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8854"/>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35</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272305" y="1105708"/>
            <a:ext cx="3031720" cy="193238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Đổi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tên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Income.1</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a:t>
            </a:r>
          </a:p>
          <a:p>
            <a:pPr marL="285750" indent="-285750">
              <a:buFont typeface="Arial"/>
              <a:buChar char="•"/>
            </a:pPr>
            <a:endParaRPr lang="en-US">
              <a:solidFill>
                <a:srgbClr val="FF0000"/>
              </a:solidFill>
              <a:latin typeface="Times New Roman"/>
              <a:cs typeface="Times New Roman"/>
            </a:endParaRPr>
          </a:p>
          <a:p>
            <a:endParaRPr lang="en-US" b="1">
              <a:solidFill>
                <a:srgbClr val="FF0000"/>
              </a:solidFill>
              <a:latin typeface="Times New Roman"/>
              <a:ea typeface="+mn-lt"/>
              <a:cs typeface="Times New Roman"/>
            </a:endParaRPr>
          </a:p>
        </p:txBody>
      </p:sp>
      <p:sp>
        <p:nvSpPr>
          <p:cNvPr id="10" name="Arrow: Right 9">
            <a:extLst>
              <a:ext uri="{FF2B5EF4-FFF2-40B4-BE49-F238E27FC236}">
                <a16:creationId xmlns:a16="http://schemas.microsoft.com/office/drawing/2014/main" id="{F50431F7-2206-7D1C-15C6-B4DA25FCD08A}"/>
              </a:ext>
            </a:extLst>
          </p:cNvPr>
          <p:cNvSpPr/>
          <p:nvPr/>
        </p:nvSpPr>
        <p:spPr>
          <a:xfrm>
            <a:off x="3521602" y="1694814"/>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165592" y="1105708"/>
            <a:ext cx="3991156" cy="193238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Tắt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Tải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Truy</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Vấn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Gốc</a:t>
            </a:r>
            <a:r>
              <a:rPr lang="en-US">
                <a:solidFill>
                  <a:srgbClr val="FF0000"/>
                </a:solidFill>
                <a:latin typeface="Times New Roman"/>
                <a:ea typeface="+mn-lt"/>
                <a:cs typeface="Times New Roman"/>
              </a:rPr>
              <a:t>:</a:t>
            </a:r>
          </a:p>
          <a:p>
            <a:pPr marL="285750" indent="-285750">
              <a:buFont typeface="Arial"/>
              <a:buChar char="•"/>
            </a:pPr>
            <a:r>
              <a:rPr lang="en-US" err="1">
                <a:solidFill>
                  <a:srgbClr val="FF0000"/>
                </a:solidFill>
                <a:latin typeface="Times New Roman"/>
                <a:ea typeface="+mn-lt"/>
                <a:cs typeface="Times New Roman"/>
              </a:rPr>
              <a:t>Vì</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bạn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Merge Queries as New</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hãy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tắt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tùy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tải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gốc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phải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Income</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Queries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Enable load</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tắt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Thực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hiện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tương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tự</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Population</a:t>
            </a:r>
            <a:r>
              <a:rPr lang="en-US">
                <a:solidFill>
                  <a:srgbClr val="FF0000"/>
                </a:solidFill>
                <a:latin typeface="Times New Roman"/>
                <a:ea typeface="+mn-lt"/>
                <a:cs typeface="Times New Roman"/>
              </a:rPr>
              <a:t>.</a:t>
            </a:r>
          </a:p>
          <a:p>
            <a:endParaRPr lang="en-US" b="1">
              <a:solidFill>
                <a:srgbClr val="FF0000"/>
              </a:solidFill>
              <a:latin typeface="Times New Roman"/>
              <a:ea typeface="+mn-lt"/>
              <a:cs typeface="Times New Roman"/>
            </a:endParaRPr>
          </a:p>
        </p:txBody>
      </p:sp>
      <p:sp>
        <p:nvSpPr>
          <p:cNvPr id="14" name="Flowchart: Process 13">
            <a:extLst>
              <a:ext uri="{FF2B5EF4-FFF2-40B4-BE49-F238E27FC236}">
                <a16:creationId xmlns:a16="http://schemas.microsoft.com/office/drawing/2014/main" id="{9905E2B4-0EEC-8EE4-3E62-F52699878D2A}"/>
              </a:ext>
            </a:extLst>
          </p:cNvPr>
          <p:cNvSpPr/>
          <p:nvPr/>
        </p:nvSpPr>
        <p:spPr>
          <a:xfrm>
            <a:off x="9077465" y="1105708"/>
            <a:ext cx="3018736" cy="1932383"/>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Đóng</a:t>
            </a:r>
            <a:r>
              <a:rPr lang="en-US" b="1">
                <a:solidFill>
                  <a:srgbClr val="FF0000"/>
                </a:solidFill>
                <a:latin typeface="Times New Roman"/>
                <a:ea typeface="+mn-lt"/>
                <a:cs typeface="Times New Roman"/>
              </a:rPr>
              <a:t> &amp; </a:t>
            </a:r>
            <a:r>
              <a:rPr lang="en-US" b="1" err="1">
                <a:solidFill>
                  <a:srgbClr val="FF0000"/>
                </a:solidFill>
                <a:latin typeface="Times New Roman"/>
                <a:ea typeface="+mn-lt"/>
                <a:cs typeface="Times New Roman"/>
              </a:rPr>
              <a:t>Áp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Close &amp; Apply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bắt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đầu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sử</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báo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cáo</a:t>
            </a:r>
            <a:r>
              <a:rPr lang="en-US">
                <a:solidFill>
                  <a:srgbClr val="FF0000"/>
                </a:solidFill>
                <a:latin typeface="Times New Roman"/>
                <a:ea typeface="+mn-lt"/>
                <a:cs typeface="Times New Roman"/>
              </a:rPr>
              <a:t>.</a:t>
            </a:r>
          </a:p>
          <a:p>
            <a:endParaRPr lang="en-US">
              <a:solidFill>
                <a:srgbClr val="FF0000"/>
              </a:solidFill>
              <a:latin typeface="Times New Roman"/>
              <a:ea typeface="+mn-lt"/>
              <a:cs typeface="Times New Roman"/>
            </a:endParaRPr>
          </a:p>
        </p:txBody>
      </p:sp>
      <p:sp>
        <p:nvSpPr>
          <p:cNvPr id="15" name="Arrow: Right 14">
            <a:extLst>
              <a:ext uri="{FF2B5EF4-FFF2-40B4-BE49-F238E27FC236}">
                <a16:creationId xmlns:a16="http://schemas.microsoft.com/office/drawing/2014/main" id="{5A7D08C8-C345-A278-D866-9DAC93619329}"/>
              </a:ext>
            </a:extLst>
          </p:cNvPr>
          <p:cNvSpPr/>
          <p:nvPr/>
        </p:nvSpPr>
        <p:spPr>
          <a:xfrm>
            <a:off x="8346236" y="1694814"/>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5" name="Picture 4" descr="A screenshot of a computer&#10;&#10;Description automatically generated">
            <a:extLst>
              <a:ext uri="{FF2B5EF4-FFF2-40B4-BE49-F238E27FC236}">
                <a16:creationId xmlns:a16="http://schemas.microsoft.com/office/drawing/2014/main" id="{BD9B196D-B541-E54C-7ADD-C09B0708FDD4}"/>
              </a:ext>
            </a:extLst>
          </p:cNvPr>
          <p:cNvPicPr>
            <a:picLocks noChangeAspect="1"/>
          </p:cNvPicPr>
          <p:nvPr/>
        </p:nvPicPr>
        <p:blipFill>
          <a:blip r:embed="rId2"/>
          <a:stretch>
            <a:fillRect/>
          </a:stretch>
        </p:blipFill>
        <p:spPr>
          <a:xfrm>
            <a:off x="704472" y="3426960"/>
            <a:ext cx="6162675" cy="21812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B393DAD-5EF9-35BD-EDBF-34B1EBFA9C09}"/>
              </a:ext>
            </a:extLst>
          </p:cNvPr>
          <p:cNvPicPr>
            <a:picLocks noChangeAspect="1"/>
          </p:cNvPicPr>
          <p:nvPr/>
        </p:nvPicPr>
        <p:blipFill>
          <a:blip r:embed="rId3"/>
          <a:stretch>
            <a:fillRect/>
          </a:stretch>
        </p:blipFill>
        <p:spPr>
          <a:xfrm>
            <a:off x="7636631" y="3058584"/>
            <a:ext cx="3619500" cy="3619500"/>
          </a:xfrm>
          <a:prstGeom prst="rect">
            <a:avLst/>
          </a:prstGeom>
        </p:spPr>
      </p:pic>
      <p:sp>
        <p:nvSpPr>
          <p:cNvPr id="13" name="Flowchart: Process 12">
            <a:extLst>
              <a:ext uri="{FF2B5EF4-FFF2-40B4-BE49-F238E27FC236}">
                <a16:creationId xmlns:a16="http://schemas.microsoft.com/office/drawing/2014/main" id="{F773B1C7-01F1-404E-9818-0458949E55A6}"/>
              </a:ext>
            </a:extLst>
          </p:cNvPr>
          <p:cNvSpPr/>
          <p:nvPr/>
        </p:nvSpPr>
        <p:spPr>
          <a:xfrm>
            <a:off x="219656" y="136720"/>
            <a:ext cx="1808466" cy="683412"/>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4. Merge Queries  </a:t>
            </a:r>
            <a:br>
              <a:rPr lang="en-US" b="1">
                <a:latin typeface="Times New Roman"/>
                <a:ea typeface="+mn-lt"/>
                <a:cs typeface="Times New Roman"/>
              </a:rPr>
            </a:br>
            <a:endParaRPr lang="en-US" b="1">
              <a:solidFill>
                <a:srgbClr val="FF0000"/>
              </a:solidFill>
              <a:latin typeface="Times New Roman"/>
              <a:ea typeface="+mn-lt"/>
              <a:cs typeface="Times New Roman"/>
            </a:endParaRPr>
          </a:p>
        </p:txBody>
      </p:sp>
    </p:spTree>
    <p:extLst>
      <p:ext uri="{BB962C8B-B14F-4D97-AF65-F5344CB8AC3E}">
        <p14:creationId xmlns:p14="http://schemas.microsoft.com/office/powerpoint/2010/main" val="745674502"/>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solidFill>
                  <a:srgbClr val="C00000"/>
                </a:solidFill>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36</a:t>
            </a:fld>
            <a:endParaRPr lang="en-US"/>
          </a:p>
        </p:txBody>
      </p:sp>
      <p:sp>
        <p:nvSpPr>
          <p:cNvPr id="9" name="Flowchart: Process 8">
            <a:extLst>
              <a:ext uri="{FF2B5EF4-FFF2-40B4-BE49-F238E27FC236}">
                <a16:creationId xmlns:a16="http://schemas.microsoft.com/office/drawing/2014/main" id="{652BEE83-2DFE-D1CA-1D40-AAF844789F48}"/>
              </a:ext>
            </a:extLst>
          </p:cNvPr>
          <p:cNvSpPr/>
          <p:nvPr/>
        </p:nvSpPr>
        <p:spPr>
          <a:xfrm>
            <a:off x="229083" y="127293"/>
            <a:ext cx="1759972" cy="711693"/>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a:solidFill>
                <a:srgbClr val="FF0000"/>
              </a:solidFill>
              <a:latin typeface="Times New Roman"/>
              <a:cs typeface="Times New Roman"/>
            </a:endParaRPr>
          </a:p>
          <a:p>
            <a:pPr algn="ctr"/>
            <a:r>
              <a:rPr lang="en-US" b="1">
                <a:solidFill>
                  <a:srgbClr val="FF0000"/>
                </a:solidFill>
                <a:latin typeface="Times New Roman"/>
                <a:ea typeface="+mn-lt"/>
                <a:cs typeface="Times New Roman"/>
              </a:rPr>
              <a:t>5. Append Query</a:t>
            </a:r>
            <a:endParaRPr lang="en-US" b="1">
              <a:cs typeface="Segoe UI"/>
            </a:endParaRPr>
          </a:p>
          <a:p>
            <a:pPr algn="ctr"/>
            <a:endParaRPr lang="en-US" sz="1600" b="1">
              <a:latin typeface="Times New Roman"/>
              <a:ea typeface="+mn-lt"/>
              <a:cs typeface="Times New Roman"/>
            </a:endParaRPr>
          </a:p>
        </p:txBody>
      </p:sp>
      <p:sp>
        <p:nvSpPr>
          <p:cNvPr id="4" name="TextBox 3">
            <a:extLst>
              <a:ext uri="{FF2B5EF4-FFF2-40B4-BE49-F238E27FC236}">
                <a16:creationId xmlns:a16="http://schemas.microsoft.com/office/drawing/2014/main" id="{471726B0-A8E3-1ADC-29BC-620D12D7BDFA}"/>
              </a:ext>
            </a:extLst>
          </p:cNvPr>
          <p:cNvSpPr txBox="1"/>
          <p:nvPr/>
        </p:nvSpPr>
        <p:spPr>
          <a:xfrm>
            <a:off x="2499408" y="2599455"/>
            <a:ext cx="749532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200">
                <a:latin typeface="Times New Roman"/>
                <a:cs typeface="Times New Roman"/>
              </a:rPr>
              <a:t>Khi làm việc với nhiều tập dữ liệu cần được ghép nối với nhau, sử dụng tính năng </a:t>
            </a:r>
            <a:r>
              <a:rPr lang="vi-VN" sz="2200" b="1" err="1">
                <a:solidFill>
                  <a:srgbClr val="FF0000"/>
                </a:solidFill>
                <a:latin typeface="Times New Roman"/>
                <a:cs typeface="Times New Roman"/>
              </a:rPr>
              <a:t>Append</a:t>
            </a:r>
            <a:r>
              <a:rPr lang="vi-VN" sz="2200" b="1">
                <a:solidFill>
                  <a:srgbClr val="FF0000"/>
                </a:solidFill>
                <a:latin typeface="Times New Roman"/>
                <a:cs typeface="Times New Roman"/>
              </a:rPr>
              <a:t> </a:t>
            </a:r>
            <a:r>
              <a:rPr lang="vi-VN" sz="2200" b="1" err="1">
                <a:solidFill>
                  <a:srgbClr val="FF0000"/>
                </a:solidFill>
                <a:latin typeface="Times New Roman"/>
                <a:cs typeface="Times New Roman"/>
              </a:rPr>
              <a:t>Queries</a:t>
            </a:r>
            <a:r>
              <a:rPr lang="vi-VN" sz="2200">
                <a:latin typeface="Times New Roman"/>
                <a:cs typeface="Times New Roman"/>
              </a:rPr>
              <a:t> trong </a:t>
            </a:r>
            <a:r>
              <a:rPr lang="vi-VN" sz="2200" err="1">
                <a:latin typeface="Times New Roman"/>
                <a:cs typeface="Times New Roman"/>
              </a:rPr>
              <a:t>Power</a:t>
            </a:r>
            <a:r>
              <a:rPr lang="vi-VN" sz="2200">
                <a:latin typeface="Times New Roman"/>
                <a:cs typeface="Times New Roman"/>
              </a:rPr>
              <a:t> BI.</a:t>
            </a:r>
            <a:endParaRPr lang="en-US" sz="2200">
              <a:latin typeface="Times New Roman"/>
              <a:cs typeface="Times New Roman"/>
            </a:endParaRPr>
          </a:p>
        </p:txBody>
      </p:sp>
    </p:spTree>
    <p:extLst>
      <p:ext uri="{BB962C8B-B14F-4D97-AF65-F5344CB8AC3E}">
        <p14:creationId xmlns:p14="http://schemas.microsoft.com/office/powerpoint/2010/main" val="20250847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37</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272305" y="1105708"/>
            <a:ext cx="3080100" cy="265809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Nhập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Dữ</a:t>
            </a:r>
            <a:r>
              <a:rPr lang="en-US" b="1">
                <a:solidFill>
                  <a:srgbClr val="FF0000"/>
                </a:solidFill>
                <a:latin typeface="Times New Roman"/>
                <a:ea typeface="+mn-lt"/>
                <a:cs typeface="Times New Roman"/>
              </a:rPr>
              <a:t> Liệu</a:t>
            </a:r>
            <a:r>
              <a:rPr lang="en-US">
                <a:solidFill>
                  <a:srgbClr val="FF0000"/>
                </a:solidFill>
                <a:latin typeface="Times New Roman"/>
                <a:ea typeface="+mn-lt"/>
                <a:cs typeface="Times New Roman"/>
              </a:rPr>
              <a:t>:</a:t>
            </a:r>
          </a:p>
          <a:p>
            <a:r>
              <a:rPr lang="en-US" err="1">
                <a:solidFill>
                  <a:srgbClr val="FF0000"/>
                </a:solidFill>
                <a:latin typeface="Times New Roman"/>
                <a:ea typeface="+mn-lt"/>
                <a:cs typeface="Times New Roman"/>
              </a:rPr>
              <a:t>Mở</a:t>
            </a:r>
            <a:r>
              <a:rPr lang="en-US">
                <a:solidFill>
                  <a:srgbClr val="FF0000"/>
                </a:solidFill>
                <a:latin typeface="Times New Roman"/>
                <a:ea typeface="+mn-lt"/>
                <a:cs typeface="Times New Roman"/>
              </a:rPr>
              <a:t> Power BI Desktop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sử</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Excel Workbook connector</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tệp</a:t>
            </a:r>
            <a:r>
              <a:rPr lang="en-US">
                <a:solidFill>
                  <a:srgbClr val="FF0000"/>
                </a:solidFill>
                <a:latin typeface="Times New Roman"/>
                <a:ea typeface="+mn-lt"/>
                <a:cs typeface="Times New Roman"/>
              </a:rPr>
              <a:t> Student Loan Complaints.xlsx.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Student Loan Complaints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cửa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sổ</a:t>
            </a:r>
            <a:r>
              <a:rPr lang="en-US">
                <a:solidFill>
                  <a:srgbClr val="FF0000"/>
                </a:solidFill>
                <a:latin typeface="Times New Roman"/>
                <a:ea typeface="+mn-lt"/>
                <a:cs typeface="Times New Roman"/>
              </a:rPr>
              <a:t> Navigator, </a:t>
            </a:r>
            <a:r>
              <a:rPr lang="en-US" err="1">
                <a:solidFill>
                  <a:srgbClr val="FF0000"/>
                </a:solidFill>
                <a:latin typeface="Times New Roman"/>
                <a:ea typeface="+mn-lt"/>
                <a:cs typeface="Times New Roman"/>
              </a:rPr>
              <a:t>rồi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Transform Data</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mở</a:t>
            </a:r>
            <a:r>
              <a:rPr lang="en-US">
                <a:solidFill>
                  <a:srgbClr val="FF0000"/>
                </a:solidFill>
                <a:latin typeface="Times New Roman"/>
                <a:ea typeface="+mn-lt"/>
                <a:cs typeface="Times New Roman"/>
              </a:rPr>
              <a:t> Power Query Editor.</a:t>
            </a:r>
          </a:p>
          <a:p>
            <a:pPr marL="285750" indent="-285750">
              <a:buFont typeface="Arial"/>
              <a:buChar char="•"/>
            </a:pPr>
            <a:endParaRPr lang="en-US">
              <a:solidFill>
                <a:srgbClr val="FF0000"/>
              </a:solidFill>
              <a:latin typeface="Times New Roman"/>
              <a:cs typeface="Times New Roman"/>
            </a:endParaRPr>
          </a:p>
        </p:txBody>
      </p:sp>
      <p:sp>
        <p:nvSpPr>
          <p:cNvPr id="10" name="Arrow: Right 9">
            <a:extLst>
              <a:ext uri="{FF2B5EF4-FFF2-40B4-BE49-F238E27FC236}">
                <a16:creationId xmlns:a16="http://schemas.microsoft.com/office/drawing/2014/main" id="{F50431F7-2206-7D1C-15C6-B4DA25FCD08A}"/>
              </a:ext>
            </a:extLst>
          </p:cNvPr>
          <p:cNvSpPr/>
          <p:nvPr/>
        </p:nvSpPr>
        <p:spPr>
          <a:xfrm>
            <a:off x="3606269" y="2130243"/>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492163" y="1105708"/>
            <a:ext cx="3084014" cy="265809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latin typeface="Times New Roman"/>
              <a:ea typeface="+mn-lt"/>
              <a:cs typeface="Times New Roman"/>
            </a:endParaRPr>
          </a:p>
          <a:p>
            <a:r>
              <a:rPr lang="en-US" err="1">
                <a:solidFill>
                  <a:srgbClr val="FF0000"/>
                </a:solidFill>
                <a:latin typeface="Times New Roman"/>
                <a:ea typeface="+mn-lt"/>
                <a:cs typeface="Times New Roman"/>
              </a:rPr>
              <a:t>Tiếp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theo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nhập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từ</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tệp</a:t>
            </a:r>
            <a:r>
              <a:rPr lang="en-US">
                <a:solidFill>
                  <a:srgbClr val="FF0000"/>
                </a:solidFill>
                <a:latin typeface="Times New Roman"/>
                <a:ea typeface="+mn-lt"/>
                <a:cs typeface="Times New Roman"/>
              </a:rPr>
              <a:t> CSV </a:t>
            </a:r>
            <a:r>
              <a:rPr lang="en-US" err="1">
                <a:solidFill>
                  <a:srgbClr val="FF0000"/>
                </a:solidFill>
                <a:latin typeface="Times New Roman"/>
                <a:ea typeface="+mn-lt"/>
                <a:cs typeface="Times New Roman"/>
              </a:rPr>
              <a:t>bằng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cách</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New Source | Text/CSV</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tệp</a:t>
            </a:r>
            <a:r>
              <a:rPr lang="en-US">
                <a:solidFill>
                  <a:srgbClr val="FF0000"/>
                </a:solidFill>
                <a:latin typeface="Times New Roman"/>
                <a:ea typeface="+mn-lt"/>
                <a:cs typeface="Times New Roman"/>
              </a:rPr>
              <a:t> Credit Card Complaints.csv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OK</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endParaRPr lang="en-US">
              <a:solidFill>
                <a:srgbClr val="FF0000"/>
              </a:solidFill>
              <a:latin typeface="Times New Roman"/>
              <a:ea typeface="+mn-lt"/>
              <a:cs typeface="Times New Roman"/>
            </a:endParaRPr>
          </a:p>
          <a:p>
            <a:endParaRPr lang="en-US" b="1">
              <a:solidFill>
                <a:srgbClr val="FF0000"/>
              </a:solidFill>
              <a:latin typeface="Times New Roman"/>
              <a:ea typeface="+mn-lt"/>
              <a:cs typeface="Times New Roman"/>
            </a:endParaRPr>
          </a:p>
        </p:txBody>
      </p:sp>
      <p:sp>
        <p:nvSpPr>
          <p:cNvPr id="14" name="Flowchart: Process 13">
            <a:extLst>
              <a:ext uri="{FF2B5EF4-FFF2-40B4-BE49-F238E27FC236}">
                <a16:creationId xmlns:a16="http://schemas.microsoft.com/office/drawing/2014/main" id="{9905E2B4-0EEC-8EE4-3E62-F52699878D2A}"/>
              </a:ext>
            </a:extLst>
          </p:cNvPr>
          <p:cNvSpPr/>
          <p:nvPr/>
        </p:nvSpPr>
        <p:spPr>
          <a:xfrm>
            <a:off x="8750894" y="1105708"/>
            <a:ext cx="3091307" cy="2658096"/>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Ghép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Nối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Dữ</a:t>
            </a:r>
            <a:r>
              <a:rPr lang="en-US" b="1">
                <a:solidFill>
                  <a:srgbClr val="FF0000"/>
                </a:solidFill>
                <a:latin typeface="Times New Roman"/>
                <a:ea typeface="+mn-lt"/>
                <a:cs typeface="Times New Roman"/>
              </a:rPr>
              <a:t> Liệu</a:t>
            </a:r>
            <a:r>
              <a:rPr lang="en-US">
                <a:solidFill>
                  <a:srgbClr val="FF0000"/>
                </a:solidFill>
                <a:latin typeface="Times New Roman"/>
                <a:ea typeface="+mn-lt"/>
                <a:cs typeface="Times New Roman"/>
              </a:rPr>
              <a:t>:</a:t>
            </a:r>
          </a:p>
          <a:p>
            <a:pPr marL="285750" indent="-285750">
              <a:buFont typeface="Arial"/>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Credit Card Complaints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Append Queries | Append Queries as New</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thanh</a:t>
            </a:r>
            <a:r>
              <a:rPr lang="en-US">
                <a:solidFill>
                  <a:srgbClr val="FF0000"/>
                </a:solidFill>
                <a:latin typeface="Times New Roman"/>
                <a:ea typeface="+mn-lt"/>
                <a:cs typeface="Times New Roman"/>
              </a:rPr>
              <a:t> Home.</a:t>
            </a:r>
            <a:endParaRPr lang="en-US">
              <a:solidFill>
                <a:srgbClr val="FF0000"/>
              </a:solidFill>
              <a:latin typeface="Times New Roman"/>
              <a:cs typeface="Times New Roman"/>
            </a:endParaRPr>
          </a:p>
          <a:p>
            <a:pPr marL="285750" indent="-285750">
              <a:buFont typeface="Arial"/>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Student Loan Complaints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làm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ghép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nối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sau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đó</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OK</a:t>
            </a:r>
            <a:r>
              <a:rPr lang="en-US">
                <a:solidFill>
                  <a:srgbClr val="FF0000"/>
                </a:solidFill>
                <a:latin typeface="Times New Roman"/>
                <a:ea typeface="+mn-lt"/>
                <a:cs typeface="Times New Roman"/>
              </a:rPr>
              <a:t>.</a:t>
            </a:r>
          </a:p>
          <a:p>
            <a:endParaRPr lang="en-US">
              <a:solidFill>
                <a:srgbClr val="FF0000"/>
              </a:solidFill>
              <a:latin typeface="Times New Roman"/>
              <a:ea typeface="+mn-lt"/>
              <a:cs typeface="Times New Roman"/>
            </a:endParaRPr>
          </a:p>
        </p:txBody>
      </p:sp>
      <p:sp>
        <p:nvSpPr>
          <p:cNvPr id="15" name="Arrow: Right 14">
            <a:extLst>
              <a:ext uri="{FF2B5EF4-FFF2-40B4-BE49-F238E27FC236}">
                <a16:creationId xmlns:a16="http://schemas.microsoft.com/office/drawing/2014/main" id="{5A7D08C8-C345-A278-D866-9DAC93619329}"/>
              </a:ext>
            </a:extLst>
          </p:cNvPr>
          <p:cNvSpPr/>
          <p:nvPr/>
        </p:nvSpPr>
        <p:spPr>
          <a:xfrm>
            <a:off x="7898712" y="2130243"/>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1" name="Picture 10" descr="A screenshot of a computer&#10;&#10;Description automatically generated">
            <a:extLst>
              <a:ext uri="{FF2B5EF4-FFF2-40B4-BE49-F238E27FC236}">
                <a16:creationId xmlns:a16="http://schemas.microsoft.com/office/drawing/2014/main" id="{4926924B-B040-C812-C575-C0E0D8DFE5EB}"/>
              </a:ext>
            </a:extLst>
          </p:cNvPr>
          <p:cNvPicPr>
            <a:picLocks noChangeAspect="1"/>
          </p:cNvPicPr>
          <p:nvPr/>
        </p:nvPicPr>
        <p:blipFill>
          <a:blip r:embed="rId2"/>
          <a:stretch>
            <a:fillRect/>
          </a:stretch>
        </p:blipFill>
        <p:spPr>
          <a:xfrm>
            <a:off x="4496406" y="3801381"/>
            <a:ext cx="7359952" cy="3053140"/>
          </a:xfrm>
          <a:prstGeom prst="rect">
            <a:avLst/>
          </a:prstGeom>
        </p:spPr>
      </p:pic>
      <p:pic>
        <p:nvPicPr>
          <p:cNvPr id="13" name="Picture 12" descr="A cartoon of a fox&#10;&#10;Description automatically generated">
            <a:extLst>
              <a:ext uri="{FF2B5EF4-FFF2-40B4-BE49-F238E27FC236}">
                <a16:creationId xmlns:a16="http://schemas.microsoft.com/office/drawing/2014/main" id="{AE2014A3-8CA1-7C5A-E1F1-6FBDB580199A}"/>
              </a:ext>
            </a:extLst>
          </p:cNvPr>
          <p:cNvPicPr>
            <a:picLocks noChangeAspect="1"/>
          </p:cNvPicPr>
          <p:nvPr/>
        </p:nvPicPr>
        <p:blipFill>
          <a:blip r:embed="rId3"/>
          <a:stretch>
            <a:fillRect/>
          </a:stretch>
        </p:blipFill>
        <p:spPr>
          <a:xfrm>
            <a:off x="1310368" y="4097943"/>
            <a:ext cx="1733550" cy="1685925"/>
          </a:xfrm>
          <a:prstGeom prst="rect">
            <a:avLst/>
          </a:prstGeom>
        </p:spPr>
      </p:pic>
      <p:sp>
        <p:nvSpPr>
          <p:cNvPr id="16" name="Flowchart: Process 15">
            <a:extLst>
              <a:ext uri="{FF2B5EF4-FFF2-40B4-BE49-F238E27FC236}">
                <a16:creationId xmlns:a16="http://schemas.microsoft.com/office/drawing/2014/main" id="{56C34D90-E1AA-44ED-85DE-99B82586CAA8}"/>
              </a:ext>
            </a:extLst>
          </p:cNvPr>
          <p:cNvSpPr/>
          <p:nvPr/>
        </p:nvSpPr>
        <p:spPr>
          <a:xfrm>
            <a:off x="229083" y="127293"/>
            <a:ext cx="1759972" cy="711693"/>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5. Append Query</a:t>
            </a:r>
            <a:endParaRPr lang="en-US" b="1">
              <a:cs typeface="Segoe UI"/>
            </a:endParaRPr>
          </a:p>
          <a:p>
            <a:pPr algn="ctr"/>
            <a:endParaRPr lang="en-US" b="1">
              <a:latin typeface="Times New Roman"/>
              <a:ea typeface="+mn-lt"/>
              <a:cs typeface="Times New Roman"/>
            </a:endParaRPr>
          </a:p>
        </p:txBody>
      </p:sp>
    </p:spTree>
    <p:extLst>
      <p:ext uri="{BB962C8B-B14F-4D97-AF65-F5344CB8AC3E}">
        <p14:creationId xmlns:p14="http://schemas.microsoft.com/office/powerpoint/2010/main" val="1548667595"/>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BIẾN ĐỔI DỮ LIỆU NÂNG CAO</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38</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272305" y="1105708"/>
            <a:ext cx="3080100" cy="24282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Đổi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tên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và</a:t>
            </a:r>
            <a:r>
              <a:rPr lang="en-US" b="1">
                <a:solidFill>
                  <a:srgbClr val="FF0000"/>
                </a:solidFill>
                <a:latin typeface="Times New Roman"/>
                <a:ea typeface="+mn-lt"/>
                <a:cs typeface="Times New Roman"/>
              </a:rPr>
              <a:t> Xem </a:t>
            </a:r>
            <a:r>
              <a:rPr lang="en-US" b="1" err="1">
                <a:solidFill>
                  <a:srgbClr val="FF0000"/>
                </a:solidFill>
                <a:latin typeface="Times New Roman"/>
                <a:ea typeface="+mn-lt"/>
                <a:cs typeface="Times New Roman"/>
              </a:rPr>
              <a:t>Kết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Quả</a:t>
            </a:r>
            <a:r>
              <a:rPr lang="en-US">
                <a:solidFill>
                  <a:srgbClr val="FF0000"/>
                </a:solidFill>
                <a:latin typeface="Times New Roman"/>
                <a:ea typeface="+mn-lt"/>
                <a:cs typeface="Times New Roman"/>
              </a:rPr>
              <a:t>:</a:t>
            </a:r>
          </a:p>
          <a:p>
            <a:pPr marL="285750" indent="-285750">
              <a:buFont typeface="Arial"/>
              <a:buChar char="•"/>
            </a:pP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tên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mới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thành</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All Complaints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xem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kết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quả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Power Query Editor.</a:t>
            </a:r>
          </a:p>
          <a:p>
            <a:endParaRPr lang="en-US" b="1">
              <a:solidFill>
                <a:srgbClr val="FF0000"/>
              </a:solidFill>
              <a:latin typeface="Times New Roman"/>
              <a:cs typeface="Times New Roman"/>
            </a:endParaRPr>
          </a:p>
        </p:txBody>
      </p:sp>
      <p:sp>
        <p:nvSpPr>
          <p:cNvPr id="10" name="Arrow: Right 9">
            <a:extLst>
              <a:ext uri="{FF2B5EF4-FFF2-40B4-BE49-F238E27FC236}">
                <a16:creationId xmlns:a16="http://schemas.microsoft.com/office/drawing/2014/main" id="{F50431F7-2206-7D1C-15C6-B4DA25FCD08A}"/>
              </a:ext>
            </a:extLst>
          </p:cNvPr>
          <p:cNvSpPr/>
          <p:nvPr/>
        </p:nvSpPr>
        <p:spPr>
          <a:xfrm>
            <a:off x="3642554" y="2045576"/>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Process 11">
            <a:extLst>
              <a:ext uri="{FF2B5EF4-FFF2-40B4-BE49-F238E27FC236}">
                <a16:creationId xmlns:a16="http://schemas.microsoft.com/office/drawing/2014/main" id="{AD00DFB6-7CF4-D620-28DE-ACDEFF502BDB}"/>
              </a:ext>
            </a:extLst>
          </p:cNvPr>
          <p:cNvSpPr/>
          <p:nvPr/>
        </p:nvSpPr>
        <p:spPr>
          <a:xfrm>
            <a:off x="4492163" y="1105708"/>
            <a:ext cx="3084014" cy="2428288"/>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0000"/>
              </a:solidFill>
              <a:latin typeface="Times New Roman"/>
              <a:ea typeface="+mn-lt"/>
              <a:cs typeface="Times New Roman"/>
            </a:endParaRPr>
          </a:p>
          <a:p>
            <a:r>
              <a:rPr lang="en-US" b="1" err="1">
                <a:solidFill>
                  <a:srgbClr val="FF0000"/>
                </a:solidFill>
                <a:latin typeface="Times New Roman"/>
                <a:ea typeface="+mn-lt"/>
                <a:cs typeface="Times New Roman"/>
              </a:rPr>
              <a:t>Tắt</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Tải</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Truy</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Vấn</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Gốc</a:t>
            </a:r>
            <a:r>
              <a:rPr lang="en-US">
                <a:solidFill>
                  <a:srgbClr val="FF0000"/>
                </a:solidFill>
                <a:latin typeface="Times New Roman"/>
                <a:ea typeface="+mn-lt"/>
                <a:cs typeface="Times New Roman"/>
              </a:rPr>
              <a:t>:</a:t>
            </a:r>
            <a:endParaRPr lang="en-US">
              <a:solidFill>
                <a:srgbClr val="FF0000"/>
              </a:solidFill>
              <a:latin typeface="Times New Roman"/>
              <a:cs typeface="Times New Roman"/>
            </a:endParaRPr>
          </a:p>
          <a:p>
            <a:pPr marL="285750" indent="-285750">
              <a:buFont typeface="Arial"/>
              <a:buChar char="•"/>
            </a:pP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chuột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phải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Student Loan Complaints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trong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bảng</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Queries</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Enable load</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tắt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Thực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hiện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tương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tự</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truy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vấn</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Credit Card Complaints</a:t>
            </a:r>
            <a:r>
              <a:rPr lang="en-US">
                <a:solidFill>
                  <a:srgbClr val="FF0000"/>
                </a:solidFill>
                <a:latin typeface="Times New Roman"/>
                <a:ea typeface="+mn-lt"/>
                <a:cs typeface="Times New Roman"/>
              </a:rPr>
              <a:t>.</a:t>
            </a:r>
          </a:p>
          <a:p>
            <a:endParaRPr lang="en-US">
              <a:solidFill>
                <a:srgbClr val="FF0000"/>
              </a:solidFill>
              <a:latin typeface="Times New Roman"/>
              <a:ea typeface="+mn-lt"/>
              <a:cs typeface="Times New Roman"/>
            </a:endParaRPr>
          </a:p>
        </p:txBody>
      </p:sp>
      <p:sp>
        <p:nvSpPr>
          <p:cNvPr id="14" name="Flowchart: Process 13">
            <a:extLst>
              <a:ext uri="{FF2B5EF4-FFF2-40B4-BE49-F238E27FC236}">
                <a16:creationId xmlns:a16="http://schemas.microsoft.com/office/drawing/2014/main" id="{9905E2B4-0EEC-8EE4-3E62-F52699878D2A}"/>
              </a:ext>
            </a:extLst>
          </p:cNvPr>
          <p:cNvSpPr/>
          <p:nvPr/>
        </p:nvSpPr>
        <p:spPr>
          <a:xfrm>
            <a:off x="8750894" y="1105708"/>
            <a:ext cx="3091307" cy="24282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err="1">
                <a:solidFill>
                  <a:srgbClr val="FF0000"/>
                </a:solidFill>
                <a:latin typeface="Times New Roman"/>
                <a:ea typeface="+mn-lt"/>
                <a:cs typeface="Times New Roman"/>
              </a:rPr>
              <a:t>Đóng</a:t>
            </a:r>
            <a:r>
              <a:rPr lang="en-US" b="1">
                <a:solidFill>
                  <a:srgbClr val="FF0000"/>
                </a:solidFill>
                <a:latin typeface="Times New Roman"/>
                <a:ea typeface="+mn-lt"/>
                <a:cs typeface="Times New Roman"/>
              </a:rPr>
              <a:t> &amp; </a:t>
            </a:r>
            <a:r>
              <a:rPr lang="en-US" b="1" err="1">
                <a:solidFill>
                  <a:srgbClr val="FF0000"/>
                </a:solidFill>
                <a:latin typeface="Times New Roman"/>
                <a:ea typeface="+mn-lt"/>
                <a:cs typeface="Times New Roman"/>
              </a:rPr>
              <a:t>Áp</a:t>
            </a:r>
            <a:r>
              <a:rPr lang="en-US" b="1">
                <a:solidFill>
                  <a:srgbClr val="FF0000"/>
                </a:solidFill>
                <a:latin typeface="Times New Roman"/>
                <a:ea typeface="+mn-lt"/>
                <a:cs typeface="Times New Roman"/>
              </a:rPr>
              <a:t> </a:t>
            </a:r>
            <a:r>
              <a:rPr lang="en-US" b="1"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a:t>
            </a:r>
          </a:p>
          <a:p>
            <a:pPr marL="285750" indent="-285750">
              <a:buFont typeface="Arial"/>
              <a:buChar char="•"/>
            </a:pPr>
            <a:r>
              <a:rPr lang="en-US" err="1">
                <a:solidFill>
                  <a:srgbClr val="FF0000"/>
                </a:solidFill>
                <a:latin typeface="Times New Roman"/>
                <a:ea typeface="+mn-lt"/>
                <a:cs typeface="Times New Roman"/>
              </a:rPr>
              <a:t>Nhấp</a:t>
            </a:r>
            <a:r>
              <a:rPr lang="en-US">
                <a:solidFill>
                  <a:srgbClr val="FF0000"/>
                </a:solidFill>
                <a:latin typeface="Times New Roman"/>
                <a:ea typeface="+mn-lt"/>
                <a:cs typeface="Times New Roman"/>
              </a:rPr>
              <a:t> </a:t>
            </a:r>
            <a:r>
              <a:rPr lang="en-US" b="1">
                <a:solidFill>
                  <a:srgbClr val="FF0000"/>
                </a:solidFill>
                <a:latin typeface="Times New Roman"/>
                <a:ea typeface="+mn-lt"/>
                <a:cs typeface="Times New Roman"/>
              </a:rPr>
              <a:t>Close &amp; Apply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để</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áp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dụng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các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thay</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đổi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quay </a:t>
            </a:r>
            <a:r>
              <a:rPr lang="en-US" err="1">
                <a:solidFill>
                  <a:srgbClr val="FF0000"/>
                </a:solidFill>
                <a:latin typeface="Times New Roman"/>
                <a:ea typeface="+mn-lt"/>
                <a:cs typeface="Times New Roman"/>
              </a:rPr>
              <a:t>lại</a:t>
            </a:r>
            <a:r>
              <a:rPr lang="en-US">
                <a:solidFill>
                  <a:srgbClr val="FF0000"/>
                </a:solidFill>
                <a:latin typeface="Times New Roman"/>
                <a:ea typeface="+mn-lt"/>
                <a:cs typeface="Times New Roman"/>
              </a:rPr>
              <a:t> Power BI Desktop </a:t>
            </a:r>
            <a:r>
              <a:rPr lang="en-US" err="1">
                <a:solidFill>
                  <a:srgbClr val="FF0000"/>
                </a:solidFill>
                <a:latin typeface="Times New Roman"/>
                <a:ea typeface="+mn-lt"/>
                <a:cs typeface="Times New Roman"/>
              </a:rPr>
              <a:t>với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đã</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được</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ghép</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nối</a:t>
            </a:r>
            <a:r>
              <a:rPr lang="en-US">
                <a:solidFill>
                  <a:srgbClr val="FF0000"/>
                </a:solidFill>
                <a:latin typeface="Times New Roman"/>
                <a:ea typeface="+mn-lt"/>
                <a:cs typeface="Times New Roman"/>
              </a:rPr>
              <a:t>.</a:t>
            </a:r>
          </a:p>
          <a:p>
            <a:endParaRPr lang="en-US" b="1">
              <a:solidFill>
                <a:srgbClr val="FF0000"/>
              </a:solidFill>
              <a:latin typeface="Times New Roman"/>
              <a:ea typeface="+mn-lt"/>
              <a:cs typeface="Times New Roman"/>
            </a:endParaRPr>
          </a:p>
        </p:txBody>
      </p:sp>
      <p:sp>
        <p:nvSpPr>
          <p:cNvPr id="15" name="Arrow: Right 14">
            <a:extLst>
              <a:ext uri="{FF2B5EF4-FFF2-40B4-BE49-F238E27FC236}">
                <a16:creationId xmlns:a16="http://schemas.microsoft.com/office/drawing/2014/main" id="{5A7D08C8-C345-A278-D866-9DAC93619329}"/>
              </a:ext>
            </a:extLst>
          </p:cNvPr>
          <p:cNvSpPr/>
          <p:nvPr/>
        </p:nvSpPr>
        <p:spPr>
          <a:xfrm>
            <a:off x="7934997" y="2045576"/>
            <a:ext cx="544015" cy="3173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Picture 3" descr="A screenshot of a computer&#10;&#10;Description automatically generated">
            <a:extLst>
              <a:ext uri="{FF2B5EF4-FFF2-40B4-BE49-F238E27FC236}">
                <a16:creationId xmlns:a16="http://schemas.microsoft.com/office/drawing/2014/main" id="{B116D09C-82F3-E9B7-D20B-0743F59B1BAA}"/>
              </a:ext>
            </a:extLst>
          </p:cNvPr>
          <p:cNvPicPr>
            <a:picLocks noChangeAspect="1"/>
          </p:cNvPicPr>
          <p:nvPr/>
        </p:nvPicPr>
        <p:blipFill>
          <a:blip r:embed="rId2"/>
          <a:stretch>
            <a:fillRect/>
          </a:stretch>
        </p:blipFill>
        <p:spPr>
          <a:xfrm>
            <a:off x="2476500" y="3874407"/>
            <a:ext cx="7239000" cy="1866900"/>
          </a:xfrm>
          <a:prstGeom prst="rect">
            <a:avLst/>
          </a:prstGeom>
        </p:spPr>
      </p:pic>
      <p:sp>
        <p:nvSpPr>
          <p:cNvPr id="11" name="Flowchart: Process 10">
            <a:extLst>
              <a:ext uri="{FF2B5EF4-FFF2-40B4-BE49-F238E27FC236}">
                <a16:creationId xmlns:a16="http://schemas.microsoft.com/office/drawing/2014/main" id="{32DF87AB-B7CF-434F-9DA5-02B8B35EB05E}"/>
              </a:ext>
            </a:extLst>
          </p:cNvPr>
          <p:cNvSpPr/>
          <p:nvPr/>
        </p:nvSpPr>
        <p:spPr>
          <a:xfrm>
            <a:off x="229083" y="127293"/>
            <a:ext cx="1759972" cy="711693"/>
          </a:xfrm>
          <a:prstGeom prst="flowChartProcess">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0000"/>
              </a:solidFill>
              <a:latin typeface="Times New Roman"/>
              <a:cs typeface="Times New Roman"/>
            </a:endParaRPr>
          </a:p>
          <a:p>
            <a:pPr algn="ctr"/>
            <a:r>
              <a:rPr lang="en-US" b="1">
                <a:solidFill>
                  <a:srgbClr val="FF0000"/>
                </a:solidFill>
                <a:latin typeface="Times New Roman"/>
                <a:ea typeface="+mn-lt"/>
                <a:cs typeface="Times New Roman"/>
              </a:rPr>
              <a:t>5. Append Query</a:t>
            </a:r>
            <a:endParaRPr lang="en-US" b="1">
              <a:cs typeface="Segoe UI"/>
            </a:endParaRPr>
          </a:p>
          <a:p>
            <a:pPr algn="ctr"/>
            <a:endParaRPr lang="en-US" b="1">
              <a:latin typeface="Times New Roman"/>
              <a:ea typeface="+mn-lt"/>
              <a:cs typeface="Times New Roman"/>
            </a:endParaRPr>
          </a:p>
        </p:txBody>
      </p:sp>
    </p:spTree>
    <p:extLst>
      <p:ext uri="{BB962C8B-B14F-4D97-AF65-F5344CB8AC3E}">
        <p14:creationId xmlns:p14="http://schemas.microsoft.com/office/powerpoint/2010/main" val="3096945942"/>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4719"/>
        </a:solidFill>
        <a:effectLst/>
      </p:bgPr>
    </p:bg>
    <p:spTree>
      <p:nvGrpSpPr>
        <p:cNvPr id="1" name=""/>
        <p:cNvGrpSpPr/>
        <p:nvPr/>
      </p:nvGrpSpPr>
      <p:grpSpPr>
        <a:xfrm>
          <a:off x="0" y="0"/>
          <a:ext cx="0" cy="0"/>
          <a:chOff x="0" y="0"/>
          <a:chExt cx="0" cy="0"/>
        </a:xfrm>
      </p:grpSpPr>
      <p:grpSp>
        <p:nvGrpSpPr>
          <p:cNvPr id="2" name="Group 2"/>
          <p:cNvGrpSpPr/>
          <p:nvPr/>
        </p:nvGrpSpPr>
        <p:grpSpPr>
          <a:xfrm>
            <a:off x="0" y="2400300"/>
            <a:ext cx="12192000" cy="4457700"/>
            <a:chOff x="0" y="0"/>
            <a:chExt cx="4816593" cy="1761067"/>
          </a:xfrm>
        </p:grpSpPr>
        <p:sp>
          <p:nvSpPr>
            <p:cNvPr id="3" name="Freeform 3"/>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solidFill>
              <a:srgbClr val="FAF3E0"/>
            </a:solidFill>
          </p:spPr>
          <p:txBody>
            <a:bodyPr/>
            <a:lstStyle/>
            <a:p>
              <a:endParaRPr lang="en-US"/>
            </a:p>
          </p:txBody>
        </p:sp>
        <p:sp>
          <p:nvSpPr>
            <p:cNvPr id="4" name="TextBox 4"/>
            <p:cNvSpPr txBox="1"/>
            <p:nvPr/>
          </p:nvSpPr>
          <p:spPr>
            <a:xfrm>
              <a:off x="0" y="-47625"/>
              <a:ext cx="4816593" cy="1808692"/>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273640" y="6626319"/>
            <a:ext cx="2145339" cy="414467"/>
            <a:chOff x="0" y="0"/>
            <a:chExt cx="1047155" cy="202304"/>
          </a:xfrm>
        </p:grpSpPr>
        <p:sp>
          <p:nvSpPr>
            <p:cNvPr id="6" name="Freeform 6"/>
            <p:cNvSpPr/>
            <p:nvPr/>
          </p:nvSpPr>
          <p:spPr>
            <a:xfrm>
              <a:off x="0" y="0"/>
              <a:ext cx="1047155" cy="202304"/>
            </a:xfrm>
            <a:custGeom>
              <a:avLst/>
              <a:gdLst/>
              <a:ahLst/>
              <a:cxnLst/>
              <a:rect l="l" t="t" r="r" b="b"/>
              <a:pathLst>
                <a:path w="1047155" h="202304">
                  <a:moveTo>
                    <a:pt x="523577" y="0"/>
                  </a:moveTo>
                  <a:cubicBezTo>
                    <a:pt x="234414" y="0"/>
                    <a:pt x="0" y="45287"/>
                    <a:pt x="0" y="101152"/>
                  </a:cubicBezTo>
                  <a:cubicBezTo>
                    <a:pt x="0" y="157017"/>
                    <a:pt x="234414" y="202304"/>
                    <a:pt x="523577" y="202304"/>
                  </a:cubicBezTo>
                  <a:cubicBezTo>
                    <a:pt x="812741" y="202304"/>
                    <a:pt x="1047155" y="157017"/>
                    <a:pt x="1047155" y="101152"/>
                  </a:cubicBezTo>
                  <a:cubicBezTo>
                    <a:pt x="1047155" y="45287"/>
                    <a:pt x="812741" y="0"/>
                    <a:pt x="523577" y="0"/>
                  </a:cubicBezTo>
                  <a:close/>
                </a:path>
              </a:pathLst>
            </a:custGeom>
            <a:solidFill>
              <a:srgbClr val="2E2C2B">
                <a:alpha val="14902"/>
              </a:srgbClr>
            </a:solidFill>
          </p:spPr>
          <p:txBody>
            <a:bodyPr/>
            <a:lstStyle/>
            <a:p>
              <a:endParaRPr lang="en-US"/>
            </a:p>
          </p:txBody>
        </p:sp>
        <p:sp>
          <p:nvSpPr>
            <p:cNvPr id="7" name="TextBox 7"/>
            <p:cNvSpPr txBox="1"/>
            <p:nvPr/>
          </p:nvSpPr>
          <p:spPr>
            <a:xfrm>
              <a:off x="98171" y="-28659"/>
              <a:ext cx="850813" cy="211997"/>
            </a:xfrm>
            <a:prstGeom prst="rect">
              <a:avLst/>
            </a:prstGeom>
          </p:spPr>
          <p:txBody>
            <a:bodyPr lIns="33867" tIns="33867" rIns="33867" bIns="33867" rtlCol="0" anchor="ctr"/>
            <a:lstStyle/>
            <a:p>
              <a:pPr marL="0" marR="0" lvl="0" indent="0" algn="ctr" defTabSz="609630" rtl="0" eaLnBrk="1" fontAlgn="auto" latinLnBrk="0" hangingPunct="1">
                <a:lnSpc>
                  <a:spcPts val="186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 y="-5833"/>
            <a:ext cx="12191997" cy="5833140"/>
            <a:chOff x="0" y="0"/>
            <a:chExt cx="30705380" cy="11666279"/>
          </a:xfrm>
        </p:grpSpPr>
        <p:sp>
          <p:nvSpPr>
            <p:cNvPr id="9" name="Freeform 9"/>
            <p:cNvSpPr/>
            <p:nvPr/>
          </p:nvSpPr>
          <p:spPr>
            <a:xfrm rot="5400000">
              <a:off x="1983316" y="-1983316"/>
              <a:ext cx="11609209" cy="15575841"/>
            </a:xfrm>
            <a:custGeom>
              <a:avLst/>
              <a:gdLst/>
              <a:ahLst/>
              <a:cxnLst/>
              <a:rect l="l" t="t" r="r" b="b"/>
              <a:pathLst>
                <a:path w="11609209" h="15575841">
                  <a:moveTo>
                    <a:pt x="0" y="0"/>
                  </a:moveTo>
                  <a:lnTo>
                    <a:pt x="11609209" y="0"/>
                  </a:lnTo>
                  <a:lnTo>
                    <a:pt x="11609209" y="15575841"/>
                  </a:lnTo>
                  <a:lnTo>
                    <a:pt x="0" y="15575841"/>
                  </a:lnTo>
                  <a:lnTo>
                    <a:pt x="0" y="0"/>
                  </a:lnTo>
                  <a:close/>
                </a:path>
              </a:pathLst>
            </a:custGeom>
            <a:blipFill>
              <a:blip r:embed="rId2">
                <a:extLst>
                  <a:ext uri="{96DAC541-7B7A-43D3-8B79-37D633B846F1}">
                    <asvg:svgBlip xmlns:asvg="http://schemas.microsoft.com/office/drawing/2016/SVG/main" r:embed="rId3"/>
                  </a:ext>
                </a:extLst>
              </a:blip>
              <a:stretch>
                <a:fillRect t="-5899" r="-491"/>
              </a:stretch>
            </a:blipFill>
          </p:spPr>
          <p:txBody>
            <a:bodyPr/>
            <a:lstStyle/>
            <a:p>
              <a:endParaRPr lang="en-US"/>
            </a:p>
          </p:txBody>
        </p:sp>
        <p:sp>
          <p:nvSpPr>
            <p:cNvPr id="10" name="Freeform 10"/>
            <p:cNvSpPr/>
            <p:nvPr/>
          </p:nvSpPr>
          <p:spPr>
            <a:xfrm rot="5400000">
              <a:off x="17267131" y="-1771970"/>
              <a:ext cx="11666279" cy="15210219"/>
            </a:xfrm>
            <a:custGeom>
              <a:avLst/>
              <a:gdLst/>
              <a:ahLst/>
              <a:cxnLst/>
              <a:rect l="l" t="t" r="r" b="b"/>
              <a:pathLst>
                <a:path w="11666279" h="15210219">
                  <a:moveTo>
                    <a:pt x="0" y="0"/>
                  </a:moveTo>
                  <a:lnTo>
                    <a:pt x="11666279" y="0"/>
                  </a:lnTo>
                  <a:lnTo>
                    <a:pt x="11666279" y="15210219"/>
                  </a:lnTo>
                  <a:lnTo>
                    <a:pt x="0" y="15210219"/>
                  </a:lnTo>
                  <a:lnTo>
                    <a:pt x="0" y="0"/>
                  </a:lnTo>
                  <a:close/>
                </a:path>
              </a:pathLst>
            </a:custGeom>
            <a:blipFill>
              <a:blip r:embed="rId2">
                <a:extLst>
                  <a:ext uri="{96DAC541-7B7A-43D3-8B79-37D633B846F1}">
                    <asvg:svgBlip xmlns:asvg="http://schemas.microsoft.com/office/drawing/2016/SVG/main" r:embed="rId3"/>
                  </a:ext>
                </a:extLst>
              </a:blip>
              <a:stretch>
                <a:fillRect b="-8445"/>
              </a:stretch>
            </a:blipFill>
          </p:spPr>
          <p:txBody>
            <a:bodyPr/>
            <a:lstStyle/>
            <a:p>
              <a:endParaRPr lang="en-US"/>
            </a:p>
          </p:txBody>
        </p:sp>
      </p:grpSp>
      <p:sp>
        <p:nvSpPr>
          <p:cNvPr id="11" name="TextBox 11"/>
          <p:cNvSpPr txBox="1"/>
          <p:nvPr/>
        </p:nvSpPr>
        <p:spPr>
          <a:xfrm>
            <a:off x="685800" y="1201668"/>
            <a:ext cx="4878421" cy="1410643"/>
          </a:xfrm>
          <a:prstGeom prst="rect">
            <a:avLst/>
          </a:prstGeom>
        </p:spPr>
        <p:txBody>
          <a:bodyPr wrap="square" lIns="0" tIns="0" rIns="0" bIns="0" rtlCol="0" anchor="t">
            <a:spAutoFit/>
          </a:bodyPr>
          <a:lstStyle/>
          <a:p>
            <a:pPr marL="0" marR="0" lvl="0" indent="0" algn="l" defTabSz="609630" rtl="0" eaLnBrk="1" fontAlgn="auto" latinLnBrk="0" hangingPunct="1">
              <a:lnSpc>
                <a:spcPts val="5515"/>
              </a:lnSpc>
              <a:spcBef>
                <a:spcPts val="0"/>
              </a:spcBef>
              <a:spcAft>
                <a:spcPts val="0"/>
              </a:spcAft>
              <a:buClrTx/>
              <a:buSzTx/>
              <a:buFontTx/>
              <a:buNone/>
              <a:tabLst/>
              <a:defRPr/>
            </a:pPr>
            <a:r>
              <a:rPr kumimoji="0" lang="en-US" sz="4800" b="0" i="0" u="none" strike="noStrike" kern="1200" cap="none" spc="0" normalizeH="0" baseline="0" noProof="0">
                <a:ln>
                  <a:noFill/>
                </a:ln>
                <a:solidFill>
                  <a:srgbClr val="101010"/>
                </a:solidFill>
                <a:effectLst/>
                <a:uLnTx/>
                <a:uFillTx/>
                <a:latin typeface="Segoe UI Semibold" panose="020B0702040204020203" pitchFamily="34" charset="0"/>
                <a:ea typeface="Marykate"/>
                <a:cs typeface="Segoe UI Semibold" panose="020B0702040204020203" pitchFamily="34" charset="0"/>
                <a:sym typeface="Marykate"/>
              </a:rPr>
              <a:t>2. TRỰC QUAN HÓA SỐ LƯỢNG</a:t>
            </a:r>
          </a:p>
        </p:txBody>
      </p:sp>
      <p:sp>
        <p:nvSpPr>
          <p:cNvPr id="16" name="Freeform 16"/>
          <p:cNvSpPr/>
          <p:nvPr/>
        </p:nvSpPr>
        <p:spPr>
          <a:xfrm rot="-332389">
            <a:off x="5998439" y="1059234"/>
            <a:ext cx="5688501" cy="5347032"/>
          </a:xfrm>
          <a:custGeom>
            <a:avLst/>
            <a:gdLst/>
            <a:ahLst/>
            <a:cxnLst/>
            <a:rect l="l" t="t" r="r" b="b"/>
            <a:pathLst>
              <a:path w="8532752" h="12064303">
                <a:moveTo>
                  <a:pt x="0" y="0"/>
                </a:moveTo>
                <a:lnTo>
                  <a:pt x="8532753" y="0"/>
                </a:lnTo>
                <a:lnTo>
                  <a:pt x="8532753" y="12064303"/>
                </a:lnTo>
                <a:lnTo>
                  <a:pt x="0" y="12064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9" name="Group 17">
            <a:extLst>
              <a:ext uri="{FF2B5EF4-FFF2-40B4-BE49-F238E27FC236}">
                <a16:creationId xmlns:a16="http://schemas.microsoft.com/office/drawing/2014/main" id="{39ADE6F6-8945-41C9-9592-7635B6F96DCA}"/>
              </a:ext>
            </a:extLst>
          </p:cNvPr>
          <p:cNvGrpSpPr/>
          <p:nvPr/>
        </p:nvGrpSpPr>
        <p:grpSpPr>
          <a:xfrm>
            <a:off x="6678221" y="2208182"/>
            <a:ext cx="4712867" cy="661237"/>
            <a:chOff x="0" y="0"/>
            <a:chExt cx="8285510" cy="1196622"/>
          </a:xfrm>
        </p:grpSpPr>
        <p:sp>
          <p:nvSpPr>
            <p:cNvPr id="40" name="Freeform 18">
              <a:extLst>
                <a:ext uri="{FF2B5EF4-FFF2-40B4-BE49-F238E27FC236}">
                  <a16:creationId xmlns:a16="http://schemas.microsoft.com/office/drawing/2014/main" id="{989555B5-8032-41C5-A1EC-327B47F9F12B}"/>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Freeform 19">
              <a:extLst>
                <a:ext uri="{FF2B5EF4-FFF2-40B4-BE49-F238E27FC236}">
                  <a16:creationId xmlns:a16="http://schemas.microsoft.com/office/drawing/2014/main" id="{7E667B79-5E02-41C0-A8FC-235E82E7918B}"/>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2" name="TextBox 20">
              <a:extLst>
                <a:ext uri="{FF2B5EF4-FFF2-40B4-BE49-F238E27FC236}">
                  <a16:creationId xmlns:a16="http://schemas.microsoft.com/office/drawing/2014/main" id="{657A5BAC-F68B-4AB4-88C2-2980C2A9CD9B}"/>
                </a:ext>
              </a:extLst>
            </p:cNvPr>
            <p:cNvSpPr txBox="1"/>
            <p:nvPr/>
          </p:nvSpPr>
          <p:spPr>
            <a:xfrm>
              <a:off x="291437" y="50034"/>
              <a:ext cx="7807692" cy="853564"/>
            </a:xfrm>
            <a:prstGeom prst="rect">
              <a:avLst/>
            </a:prstGeom>
          </p:spPr>
          <p:txBody>
            <a:bodyPr lIns="0" tIns="0" rIns="0" bIns="0" rtlCol="0" anchor="t">
              <a:spAutoFit/>
            </a:bodyPr>
            <a:lstStyle/>
            <a:p>
              <a:pPr>
                <a:lnSpc>
                  <a:spcPts val="4200"/>
                </a:lnSpc>
                <a:defRPr/>
              </a:pP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2.1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cột</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cho</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một</a:t>
              </a:r>
              <a:r>
                <a:rPr lang="en-US" sz="2000">
                  <a:solidFill>
                    <a:prstClr val="black"/>
                  </a:solidFill>
                  <a:latin typeface="Open Sauce Bold"/>
                  <a:ea typeface="Open Sauce"/>
                  <a:cs typeface="Open Sauce"/>
                  <a:sym typeface="Open Sauce Bold"/>
                </a:rPr>
                <a:t> </a:t>
              </a:r>
              <a:r>
                <a:rPr lang="en-US" sz="2000" err="1">
                  <a:solidFill>
                    <a:prstClr val="black"/>
                  </a:solidFill>
                  <a:latin typeface="Open Sauce Bold"/>
                  <a:ea typeface="Open Sauce"/>
                  <a:cs typeface="Open Sauce"/>
                  <a:sym typeface="Open Sauce Bold"/>
                </a:rPr>
                <a:t>nhóm</a:t>
              </a:r>
              <a:endParaRPr kumimoji="0" lang="en-US" sz="2000" b="0" i="0" u="none" strike="noStrike" kern="1200" cap="none" spc="0" normalizeH="0" baseline="0" noProof="0" err="1">
                <a:ln>
                  <a:noFill/>
                </a:ln>
                <a:solidFill>
                  <a:prstClr val="black"/>
                </a:solidFill>
                <a:effectLst/>
                <a:uLnTx/>
                <a:uFillTx/>
                <a:latin typeface="Open Sauce"/>
                <a:ea typeface="Open Sauce"/>
                <a:cs typeface="Open Sauce"/>
                <a:sym typeface="Open Sauce"/>
              </a:endParaRPr>
            </a:p>
          </p:txBody>
        </p:sp>
      </p:grpSp>
      <p:grpSp>
        <p:nvGrpSpPr>
          <p:cNvPr id="43" name="Group 25">
            <a:extLst>
              <a:ext uri="{FF2B5EF4-FFF2-40B4-BE49-F238E27FC236}">
                <a16:creationId xmlns:a16="http://schemas.microsoft.com/office/drawing/2014/main" id="{8D5D45AF-4F20-4F43-828A-FAE1FC3915E9}"/>
              </a:ext>
            </a:extLst>
          </p:cNvPr>
          <p:cNvGrpSpPr/>
          <p:nvPr/>
        </p:nvGrpSpPr>
        <p:grpSpPr>
          <a:xfrm>
            <a:off x="6678221" y="3255753"/>
            <a:ext cx="4712867" cy="661237"/>
            <a:chOff x="0" y="0"/>
            <a:chExt cx="8285510" cy="1196622"/>
          </a:xfrm>
        </p:grpSpPr>
        <p:sp>
          <p:nvSpPr>
            <p:cNvPr id="44" name="Freeform 26">
              <a:extLst>
                <a:ext uri="{FF2B5EF4-FFF2-40B4-BE49-F238E27FC236}">
                  <a16:creationId xmlns:a16="http://schemas.microsoft.com/office/drawing/2014/main" id="{117B10DF-BF21-499E-983B-4C2B7A827233}"/>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5" name="Freeform 27">
              <a:extLst>
                <a:ext uri="{FF2B5EF4-FFF2-40B4-BE49-F238E27FC236}">
                  <a16:creationId xmlns:a16="http://schemas.microsoft.com/office/drawing/2014/main" id="{5E4461A3-FF0F-463F-9026-D84A7C403D2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6" name="TextBox 28">
              <a:extLst>
                <a:ext uri="{FF2B5EF4-FFF2-40B4-BE49-F238E27FC236}">
                  <a16:creationId xmlns:a16="http://schemas.microsoft.com/office/drawing/2014/main" id="{AA0F39F9-7E23-4111-9548-F3368047EE95}"/>
                </a:ext>
              </a:extLst>
            </p:cNvPr>
            <p:cNvSpPr txBox="1"/>
            <p:nvPr/>
          </p:nvSpPr>
          <p:spPr>
            <a:xfrm>
              <a:off x="291437" y="14617"/>
              <a:ext cx="7807692" cy="853564"/>
            </a:xfrm>
            <a:prstGeom prst="rect">
              <a:avLst/>
            </a:prstGeom>
          </p:spPr>
          <p:txBody>
            <a:bodyPr lIns="0" tIns="0" rIns="0" bIns="0" rtlCol="0" anchor="t">
              <a:spAutoFit/>
            </a:bodyPr>
            <a:lstStyle/>
            <a:p>
              <a:pPr>
                <a:lnSpc>
                  <a:spcPts val="4200"/>
                </a:lnSpc>
                <a:defRPr/>
              </a:pP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2.2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Bold"/>
                  <a:cs typeface="Open Sauce Bold"/>
                  <a:sym typeface="Open Sauce Bold"/>
                </a:rPr>
                <a:t>cột</a:t>
              </a:r>
              <a:r>
                <a:rPr kumimoji="0" lang="en-US" sz="2000" b="0" i="0" u="none" strike="noStrike" kern="1200" cap="none" spc="0" normalizeH="0" baseline="0" noProof="0">
                  <a:ln>
                    <a:noFill/>
                  </a:ln>
                  <a:solidFill>
                    <a:prstClr val="black"/>
                  </a:solidFill>
                  <a:effectLst/>
                  <a:uLnTx/>
                  <a:uFillTx/>
                  <a:latin typeface="Open Sauce Bold"/>
                  <a:ea typeface="Open Sauce Bold"/>
                  <a:cs typeface="Open Sauce Bold"/>
                  <a:sym typeface="Open Sauce Bold"/>
                </a:rPr>
                <a:t> cho</a:t>
              </a:r>
              <a:r>
                <a:rPr lang="en-US" sz="2000">
                  <a:solidFill>
                    <a:prstClr val="black"/>
                  </a:solidFill>
                  <a:latin typeface="Open Sauce Bold"/>
                  <a:ea typeface="Open Sauce Bold"/>
                  <a:cs typeface="Open Sauce Bold"/>
                  <a:sym typeface="Open Sauce Bold"/>
                </a:rPr>
                <a:t> nhiều nhóm </a:t>
              </a:r>
              <a:endParaRPr lang="en-US" sz="2000" b="0" i="0" u="none" strike="noStrike" kern="1200" cap="none" spc="0" normalizeH="0" baseline="0" noProof="0">
                <a:ln>
                  <a:noFill/>
                </a:ln>
                <a:solidFill>
                  <a:prstClr val="black"/>
                </a:solidFill>
                <a:effectLst/>
                <a:uLnTx/>
                <a:uFillTx/>
                <a:latin typeface="Open Sauce Bold"/>
                <a:ea typeface="Open Sauce"/>
                <a:cs typeface="Open Sauce"/>
              </a:endParaRPr>
            </a:p>
          </p:txBody>
        </p:sp>
      </p:grpSp>
      <p:grpSp>
        <p:nvGrpSpPr>
          <p:cNvPr id="47" name="Group 17">
            <a:extLst>
              <a:ext uri="{FF2B5EF4-FFF2-40B4-BE49-F238E27FC236}">
                <a16:creationId xmlns:a16="http://schemas.microsoft.com/office/drawing/2014/main" id="{7947EA8E-E9AD-4963-A5F5-5E12C8D3CE9B}"/>
              </a:ext>
            </a:extLst>
          </p:cNvPr>
          <p:cNvGrpSpPr/>
          <p:nvPr/>
        </p:nvGrpSpPr>
        <p:grpSpPr>
          <a:xfrm>
            <a:off x="6678221" y="4297354"/>
            <a:ext cx="4712867" cy="667207"/>
            <a:chOff x="0" y="-10804"/>
            <a:chExt cx="8285510" cy="1207426"/>
          </a:xfrm>
        </p:grpSpPr>
        <p:sp>
          <p:nvSpPr>
            <p:cNvPr id="48" name="Freeform 18">
              <a:extLst>
                <a:ext uri="{FF2B5EF4-FFF2-40B4-BE49-F238E27FC236}">
                  <a16:creationId xmlns:a16="http://schemas.microsoft.com/office/drawing/2014/main" id="{43C32B81-A57D-4598-BC83-A40D31F9B709}"/>
                </a:ext>
              </a:extLst>
            </p:cNvPr>
            <p:cNvSpPr/>
            <p:nvPr/>
          </p:nvSpPr>
          <p:spPr>
            <a:xfrm>
              <a:off x="0"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Freeform 19">
              <a:extLst>
                <a:ext uri="{FF2B5EF4-FFF2-40B4-BE49-F238E27FC236}">
                  <a16:creationId xmlns:a16="http://schemas.microsoft.com/office/drawing/2014/main" id="{806DA1D7-A9FA-4F46-B210-02DCC3CC2934}"/>
                </a:ext>
              </a:extLst>
            </p:cNvPr>
            <p:cNvSpPr/>
            <p:nvPr/>
          </p:nvSpPr>
          <p:spPr>
            <a:xfrm>
              <a:off x="3481553" y="0"/>
              <a:ext cx="4803957" cy="1196622"/>
            </a:xfrm>
            <a:custGeom>
              <a:avLst/>
              <a:gdLst/>
              <a:ahLst/>
              <a:cxnLst/>
              <a:rect l="l" t="t" r="r" b="b"/>
              <a:pathLst>
                <a:path w="4803957" h="1196622">
                  <a:moveTo>
                    <a:pt x="0" y="0"/>
                  </a:moveTo>
                  <a:lnTo>
                    <a:pt x="4803957" y="0"/>
                  </a:lnTo>
                  <a:lnTo>
                    <a:pt x="4803957" y="1196622"/>
                  </a:lnTo>
                  <a:lnTo>
                    <a:pt x="0" y="1196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0" name="TextBox 20">
              <a:extLst>
                <a:ext uri="{FF2B5EF4-FFF2-40B4-BE49-F238E27FC236}">
                  <a16:creationId xmlns:a16="http://schemas.microsoft.com/office/drawing/2014/main" id="{2BDB5593-91EA-41D3-A300-3BF7026D3004}"/>
                </a:ext>
              </a:extLst>
            </p:cNvPr>
            <p:cNvSpPr txBox="1"/>
            <p:nvPr/>
          </p:nvSpPr>
          <p:spPr>
            <a:xfrm>
              <a:off x="291437" y="-10804"/>
              <a:ext cx="7807692" cy="83674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2.3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Biểu</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đồ</a:t>
              </a:r>
              <a:r>
                <a:rPr kumimoji="0" lang="en-US" sz="2000" b="0" i="0" u="none" strike="noStrike" kern="1200" cap="none" spc="0" normalizeH="0" baseline="0" noProof="0">
                  <a:ln>
                    <a:noFill/>
                  </a:ln>
                  <a:solidFill>
                    <a:prstClr val="black"/>
                  </a:solidFill>
                  <a:effectLst/>
                  <a:uLnTx/>
                  <a:uFillTx/>
                  <a:latin typeface="Open Sauce Bold"/>
                  <a:ea typeface="Open Sauce"/>
                  <a:cs typeface="Open Sauce"/>
                  <a:sym typeface="Open Sauce Bold"/>
                </a:rPr>
                <a:t> </a:t>
              </a:r>
              <a:r>
                <a:rPr kumimoji="0" lang="en-US" sz="2000" b="0" i="0" u="none" strike="noStrike" kern="1200" cap="none" spc="0" normalizeH="0" baseline="0" noProof="0" err="1">
                  <a:ln>
                    <a:noFill/>
                  </a:ln>
                  <a:solidFill>
                    <a:prstClr val="black"/>
                  </a:solidFill>
                  <a:effectLst/>
                  <a:uLnTx/>
                  <a:uFillTx/>
                  <a:latin typeface="Open Sauce Bold"/>
                  <a:ea typeface="Open Sauce"/>
                  <a:cs typeface="Open Sauce"/>
                  <a:sym typeface="Open Sauce Bold"/>
                </a:rPr>
                <a:t>Nhiệt</a:t>
              </a:r>
              <a:endParaRPr kumimoji="0" lang="en-US" sz="2000" b="0" i="0" u="none" strike="noStrike" kern="1200" cap="none" spc="0" normalizeH="0" baseline="0" noProof="0">
                <a:ln>
                  <a:noFill/>
                </a:ln>
                <a:solidFill>
                  <a:prstClr val="black"/>
                </a:solidFill>
                <a:effectLst/>
                <a:uLnTx/>
                <a:uFillTx/>
                <a:latin typeface="Open Sauce"/>
                <a:ea typeface="Open Sauce"/>
                <a:cs typeface="Open Sauce"/>
                <a:sym typeface="Open Sauce"/>
              </a:endParaRPr>
            </a:p>
          </p:txBody>
        </p:sp>
      </p:grpSp>
      <p:sp>
        <p:nvSpPr>
          <p:cNvPr id="28" name="Freeform 20">
            <a:extLst>
              <a:ext uri="{FF2B5EF4-FFF2-40B4-BE49-F238E27FC236}">
                <a16:creationId xmlns:a16="http://schemas.microsoft.com/office/drawing/2014/main" id="{C188CF6E-276E-4112-9E0B-6B8075BA9078}"/>
              </a:ext>
            </a:extLst>
          </p:cNvPr>
          <p:cNvSpPr/>
          <p:nvPr/>
        </p:nvSpPr>
        <p:spPr>
          <a:xfrm>
            <a:off x="1079610" y="3099860"/>
            <a:ext cx="2290672" cy="2727007"/>
          </a:xfrm>
          <a:custGeom>
            <a:avLst/>
            <a:gdLst/>
            <a:ahLst/>
            <a:cxnLst/>
            <a:rect l="l" t="t" r="r" b="b"/>
            <a:pathLst>
              <a:path w="2697486" h="3127520">
                <a:moveTo>
                  <a:pt x="0" y="0"/>
                </a:moveTo>
                <a:lnTo>
                  <a:pt x="2697485" y="0"/>
                </a:lnTo>
                <a:lnTo>
                  <a:pt x="2697485" y="3127520"/>
                </a:lnTo>
                <a:lnTo>
                  <a:pt x="0" y="31275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Freeform 21">
            <a:extLst>
              <a:ext uri="{FF2B5EF4-FFF2-40B4-BE49-F238E27FC236}">
                <a16:creationId xmlns:a16="http://schemas.microsoft.com/office/drawing/2014/main" id="{1FC5DC4E-986D-45B0-AE90-B5CFD3DCB0D1}"/>
              </a:ext>
            </a:extLst>
          </p:cNvPr>
          <p:cNvSpPr/>
          <p:nvPr/>
        </p:nvSpPr>
        <p:spPr>
          <a:xfrm rot="20460756">
            <a:off x="143497" y="5383191"/>
            <a:ext cx="1012615" cy="1432724"/>
          </a:xfrm>
          <a:custGeom>
            <a:avLst/>
            <a:gdLst/>
            <a:ahLst/>
            <a:cxnLst/>
            <a:rect l="l" t="t" r="r" b="b"/>
            <a:pathLst>
              <a:path w="1817307" h="2774514">
                <a:moveTo>
                  <a:pt x="0" y="0"/>
                </a:moveTo>
                <a:lnTo>
                  <a:pt x="1817307" y="0"/>
                </a:lnTo>
                <a:lnTo>
                  <a:pt x="1817307" y="2774515"/>
                </a:lnTo>
                <a:lnTo>
                  <a:pt x="0" y="2774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Freeform 22">
            <a:extLst>
              <a:ext uri="{FF2B5EF4-FFF2-40B4-BE49-F238E27FC236}">
                <a16:creationId xmlns:a16="http://schemas.microsoft.com/office/drawing/2014/main" id="{657D31E0-E853-4B61-8CDA-002F0E83D035}"/>
              </a:ext>
            </a:extLst>
          </p:cNvPr>
          <p:cNvSpPr/>
          <p:nvPr/>
        </p:nvSpPr>
        <p:spPr>
          <a:xfrm rot="4415999">
            <a:off x="4900031" y="2908006"/>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Freeform 23">
            <a:extLst>
              <a:ext uri="{FF2B5EF4-FFF2-40B4-BE49-F238E27FC236}">
                <a16:creationId xmlns:a16="http://schemas.microsoft.com/office/drawing/2014/main" id="{397FED6A-D69F-4C12-9C97-ABF7C3082A2C}"/>
              </a:ext>
            </a:extLst>
          </p:cNvPr>
          <p:cNvSpPr/>
          <p:nvPr/>
        </p:nvSpPr>
        <p:spPr>
          <a:xfrm rot="-7742462">
            <a:off x="4254349" y="4441342"/>
            <a:ext cx="251455" cy="1270643"/>
          </a:xfrm>
          <a:custGeom>
            <a:avLst/>
            <a:gdLst/>
            <a:ahLst/>
            <a:cxnLst/>
            <a:rect l="l" t="t" r="r" b="b"/>
            <a:pathLst>
              <a:path w="401018" h="1445109">
                <a:moveTo>
                  <a:pt x="0" y="0"/>
                </a:moveTo>
                <a:lnTo>
                  <a:pt x="401018" y="0"/>
                </a:lnTo>
                <a:lnTo>
                  <a:pt x="401018" y="1445109"/>
                </a:lnTo>
                <a:lnTo>
                  <a:pt x="0" y="1445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14712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rPr>
              <a:t>CẤU TRÚC CỦA POWER BI</a:t>
            </a: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a:t>
            </a:fld>
            <a:endParaRPr lang="en-US"/>
          </a:p>
        </p:txBody>
      </p:sp>
      <p:pic>
        <p:nvPicPr>
          <p:cNvPr id="2050" name="Picture 2" descr="5 power bi architecture diagram">
            <a:extLst>
              <a:ext uri="{FF2B5EF4-FFF2-40B4-BE49-F238E27FC236}">
                <a16:creationId xmlns:a16="http://schemas.microsoft.com/office/drawing/2014/main" id="{D57DEB1E-1501-4508-B21A-3363DB1FB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25"/>
          <a:stretch/>
        </p:blipFill>
        <p:spPr bwMode="auto">
          <a:xfrm>
            <a:off x="1219200" y="1331650"/>
            <a:ext cx="9753600" cy="483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261509"/>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CỘT </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40</a:t>
            </a:fld>
            <a:endParaRPr lang="en-US"/>
          </a:p>
        </p:txBody>
      </p:sp>
      <p:sp>
        <p:nvSpPr>
          <p:cNvPr id="8" name="TextBox 7">
            <a:extLst>
              <a:ext uri="{FF2B5EF4-FFF2-40B4-BE49-F238E27FC236}">
                <a16:creationId xmlns:a16="http://schemas.microsoft.com/office/drawing/2014/main" id="{00598FD1-80FF-DFB4-B6E2-349D1AA48556}"/>
              </a:ext>
            </a:extLst>
          </p:cNvPr>
          <p:cNvSpPr txBox="1"/>
          <p:nvPr/>
        </p:nvSpPr>
        <p:spPr>
          <a:xfrm>
            <a:off x="1994287" y="1627835"/>
            <a:ext cx="865194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200" b="1" err="1">
                <a:latin typeface="Times New Roman"/>
                <a:cs typeface="Segoe UI"/>
              </a:rPr>
              <a:t>Phân</a:t>
            </a:r>
            <a:r>
              <a:rPr lang="en-US" sz="2200" b="1">
                <a:latin typeface="Times New Roman"/>
                <a:cs typeface="Segoe UI"/>
              </a:rPr>
              <a:t> </a:t>
            </a:r>
            <a:r>
              <a:rPr lang="en-US" sz="2200" b="1" err="1">
                <a:latin typeface="Times New Roman"/>
                <a:cs typeface="Segoe UI"/>
              </a:rPr>
              <a:t>loại</a:t>
            </a:r>
            <a:r>
              <a:rPr lang="en-US" sz="2200" b="1">
                <a:latin typeface="Times New Roman"/>
                <a:cs typeface="Segoe UI"/>
              </a:rPr>
              <a:t>:</a:t>
            </a:r>
            <a:r>
              <a:rPr lang="en-US" sz="2200">
                <a:latin typeface="Times New Roman"/>
                <a:cs typeface="Segoe UI"/>
              </a:rPr>
              <a:t> </a:t>
            </a:r>
          </a:p>
          <a:p>
            <a:pPr marL="285750" indent="-285750">
              <a:lnSpc>
                <a:spcPct val="150000"/>
              </a:lnSpc>
              <a:buFont typeface="Calibri"/>
              <a:buChar char="-"/>
            </a:pPr>
            <a:r>
              <a:rPr lang="en-US" sz="2200" err="1">
                <a:solidFill>
                  <a:srgbClr val="313131"/>
                </a:solidFill>
                <a:latin typeface="Times New Roman"/>
                <a:ea typeface="Roboto"/>
                <a:cs typeface="Roboto"/>
              </a:rPr>
              <a:t>Biểu</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đồ</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cột</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đứng</a:t>
            </a:r>
            <a:r>
              <a:rPr lang="en-US" sz="2200">
                <a:solidFill>
                  <a:srgbClr val="313131"/>
                </a:solidFill>
                <a:latin typeface="Times New Roman"/>
                <a:ea typeface="Roboto"/>
                <a:cs typeface="Roboto"/>
              </a:rPr>
              <a:t> (</a:t>
            </a:r>
            <a:r>
              <a:rPr lang="en-US" sz="2200">
                <a:solidFill>
                  <a:srgbClr val="FF0000"/>
                </a:solidFill>
                <a:latin typeface="Times New Roman"/>
                <a:ea typeface="Roboto"/>
                <a:cs typeface="Roboto"/>
              </a:rPr>
              <a:t>Clustered Column Chart</a:t>
            </a:r>
            <a:r>
              <a:rPr lang="en-US" sz="2200">
                <a:solidFill>
                  <a:srgbClr val="313131"/>
                </a:solidFill>
                <a:latin typeface="Times New Roman"/>
                <a:ea typeface="Roboto"/>
                <a:cs typeface="Roboto"/>
              </a:rPr>
              <a:t>).</a:t>
            </a:r>
            <a:endParaRPr lang="en-US" sz="2200">
              <a:solidFill>
                <a:srgbClr val="000000"/>
              </a:solidFill>
              <a:latin typeface="Times New Roman"/>
              <a:ea typeface="Roboto"/>
              <a:cs typeface="Segoe UI"/>
            </a:endParaRPr>
          </a:p>
          <a:p>
            <a:pPr marL="285750" indent="-285750">
              <a:lnSpc>
                <a:spcPct val="150000"/>
              </a:lnSpc>
              <a:buFont typeface="Calibri"/>
              <a:buChar char="-"/>
            </a:pPr>
            <a:r>
              <a:rPr lang="en-US" sz="2200" err="1">
                <a:solidFill>
                  <a:srgbClr val="313131"/>
                </a:solidFill>
                <a:latin typeface="Times New Roman"/>
                <a:ea typeface="Roboto"/>
                <a:cs typeface="Roboto"/>
              </a:rPr>
              <a:t>Biều</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đồ</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cột</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ngang</a:t>
            </a:r>
            <a:r>
              <a:rPr lang="en-US" sz="2200">
                <a:solidFill>
                  <a:srgbClr val="313131"/>
                </a:solidFill>
                <a:latin typeface="Times New Roman"/>
                <a:ea typeface="Roboto"/>
                <a:cs typeface="Roboto"/>
              </a:rPr>
              <a:t> (</a:t>
            </a:r>
            <a:r>
              <a:rPr lang="en-US" sz="2200">
                <a:solidFill>
                  <a:srgbClr val="FF0000"/>
                </a:solidFill>
                <a:latin typeface="Times New Roman"/>
                <a:ea typeface="Roboto"/>
                <a:cs typeface="Roboto"/>
              </a:rPr>
              <a:t>Clustered Bar Chart</a:t>
            </a:r>
            <a:r>
              <a:rPr lang="en-US" sz="2200">
                <a:solidFill>
                  <a:srgbClr val="313131"/>
                </a:solidFill>
                <a:latin typeface="Times New Roman"/>
                <a:ea typeface="Roboto"/>
                <a:cs typeface="Roboto"/>
              </a:rPr>
              <a:t>).</a:t>
            </a:r>
          </a:p>
          <a:p>
            <a:pPr>
              <a:lnSpc>
                <a:spcPct val="150000"/>
              </a:lnSpc>
            </a:pPr>
            <a:r>
              <a:rPr lang="en-US" sz="2200" b="1" err="1">
                <a:solidFill>
                  <a:srgbClr val="313131"/>
                </a:solidFill>
                <a:latin typeface="Times New Roman"/>
                <a:ea typeface="Roboto"/>
                <a:cs typeface="Roboto"/>
              </a:rPr>
              <a:t>Chức</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năng</a:t>
            </a:r>
            <a:r>
              <a:rPr lang="en-US" sz="2200" b="1">
                <a:solidFill>
                  <a:srgbClr val="313131"/>
                </a:solidFill>
                <a:latin typeface="Times New Roman"/>
                <a:ea typeface="Roboto"/>
                <a:cs typeface="Roboto"/>
              </a:rPr>
              <a:t>:</a:t>
            </a:r>
            <a:r>
              <a:rPr lang="en-US" sz="2200">
                <a:solidFill>
                  <a:srgbClr val="313131"/>
                </a:solidFill>
                <a:latin typeface="Times New Roman"/>
                <a:ea typeface="Roboto"/>
                <a:cs typeface="Roboto"/>
              </a:rPr>
              <a:t> So </a:t>
            </a:r>
            <a:r>
              <a:rPr lang="en-US" sz="2200" err="1">
                <a:solidFill>
                  <a:srgbClr val="313131"/>
                </a:solidFill>
                <a:latin typeface="Times New Roman"/>
                <a:ea typeface="Roboto"/>
                <a:cs typeface="Roboto"/>
              </a:rPr>
              <a:t>sánh</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dữ</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liệu</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hoặc</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nhóm</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dữ</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liệu</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trên</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cùng</a:t>
            </a:r>
            <a:r>
              <a:rPr lang="en-US" sz="2200">
                <a:solidFill>
                  <a:srgbClr val="313131"/>
                </a:solidFill>
                <a:latin typeface="Times New Roman"/>
                <a:ea typeface="Roboto"/>
                <a:cs typeface="Roboto"/>
              </a:rPr>
              <a:t> 1 </a:t>
            </a:r>
            <a:r>
              <a:rPr lang="en-US" sz="2200" err="1">
                <a:solidFill>
                  <a:srgbClr val="313131"/>
                </a:solidFill>
                <a:latin typeface="Times New Roman"/>
                <a:ea typeface="Roboto"/>
                <a:cs typeface="Roboto"/>
              </a:rPr>
              <a:t>đơn</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vị</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cụ</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thể</a:t>
            </a:r>
            <a:r>
              <a:rPr lang="en-US" sz="2200">
                <a:solidFill>
                  <a:srgbClr val="313131"/>
                </a:solidFill>
                <a:latin typeface="Times New Roman"/>
                <a:ea typeface="Roboto"/>
                <a:cs typeface="Roboto"/>
              </a:rPr>
              <a:t>.</a:t>
            </a:r>
          </a:p>
          <a:p>
            <a:pPr>
              <a:lnSpc>
                <a:spcPct val="150000"/>
              </a:lnSpc>
            </a:pPr>
            <a:r>
              <a:rPr lang="en-US" sz="2200" b="1">
                <a:solidFill>
                  <a:srgbClr val="313131"/>
                </a:solidFill>
                <a:latin typeface="Times New Roman"/>
                <a:ea typeface="Roboto"/>
                <a:cs typeface="Roboto"/>
              </a:rPr>
              <a:t>Khi </a:t>
            </a:r>
            <a:r>
              <a:rPr lang="en-US" sz="2200" b="1" err="1">
                <a:solidFill>
                  <a:srgbClr val="313131"/>
                </a:solidFill>
                <a:latin typeface="Times New Roman"/>
                <a:ea typeface="Roboto"/>
                <a:cs typeface="Roboto"/>
              </a:rPr>
              <a:t>nào</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thì</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sử</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dụng</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biểu</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đồ</a:t>
            </a:r>
            <a:r>
              <a:rPr lang="en-US" sz="2200" b="1">
                <a:solidFill>
                  <a:srgbClr val="313131"/>
                </a:solidFill>
                <a:latin typeface="Times New Roman"/>
                <a:ea typeface="Roboto"/>
                <a:cs typeface="Roboto"/>
              </a:rPr>
              <a:t> </a:t>
            </a:r>
            <a:r>
              <a:rPr lang="en-US" sz="2200" b="1" err="1">
                <a:solidFill>
                  <a:srgbClr val="313131"/>
                </a:solidFill>
                <a:latin typeface="Times New Roman"/>
                <a:ea typeface="Roboto"/>
                <a:cs typeface="Roboto"/>
              </a:rPr>
              <a:t>cột</a:t>
            </a:r>
            <a:r>
              <a:rPr lang="en-US" sz="2200" b="1">
                <a:solidFill>
                  <a:srgbClr val="313131"/>
                </a:solidFill>
                <a:latin typeface="Times New Roman"/>
                <a:ea typeface="Roboto"/>
                <a:cs typeface="Roboto"/>
              </a:rPr>
              <a:t>? </a:t>
            </a:r>
            <a:r>
              <a:rPr lang="en-US" sz="2200">
                <a:solidFill>
                  <a:srgbClr val="313131"/>
                </a:solidFill>
                <a:latin typeface="Times New Roman"/>
                <a:ea typeface="Roboto"/>
                <a:cs typeface="Roboto"/>
              </a:rPr>
              <a:t> </a:t>
            </a:r>
          </a:p>
          <a:p>
            <a:pPr marL="285750" indent="-285750">
              <a:lnSpc>
                <a:spcPct val="150000"/>
              </a:lnSpc>
              <a:buFont typeface="Calibri"/>
              <a:buChar char="-"/>
            </a:pPr>
            <a:r>
              <a:rPr lang="en-US" sz="2200" err="1">
                <a:solidFill>
                  <a:srgbClr val="313131"/>
                </a:solidFill>
                <a:latin typeface="Times New Roman"/>
                <a:ea typeface="Roboto"/>
                <a:cs typeface="Roboto"/>
              </a:rPr>
              <a:t>Để</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đánh</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giá</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và</a:t>
            </a:r>
            <a:r>
              <a:rPr lang="en-US" sz="2200">
                <a:solidFill>
                  <a:srgbClr val="313131"/>
                </a:solidFill>
                <a:latin typeface="Times New Roman"/>
                <a:ea typeface="Roboto"/>
                <a:cs typeface="Roboto"/>
              </a:rPr>
              <a:t> so </a:t>
            </a:r>
            <a:r>
              <a:rPr lang="en-US" sz="2200" err="1">
                <a:solidFill>
                  <a:srgbClr val="313131"/>
                </a:solidFill>
                <a:latin typeface="Times New Roman"/>
                <a:ea typeface="Roboto"/>
                <a:cs typeface="Roboto"/>
              </a:rPr>
              <a:t>sánh</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giá</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trị</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các</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khu</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vực</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phần</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tử</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và</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thời</a:t>
            </a:r>
            <a:r>
              <a:rPr lang="en-US" sz="2200">
                <a:solidFill>
                  <a:srgbClr val="313131"/>
                </a:solidFill>
                <a:latin typeface="Times New Roman"/>
                <a:ea typeface="Roboto"/>
                <a:cs typeface="Roboto"/>
              </a:rPr>
              <a:t> </a:t>
            </a:r>
            <a:r>
              <a:rPr lang="en-US" sz="2200" err="1">
                <a:solidFill>
                  <a:srgbClr val="313131"/>
                </a:solidFill>
                <a:latin typeface="Times New Roman"/>
                <a:ea typeface="Roboto"/>
                <a:cs typeface="Roboto"/>
              </a:rPr>
              <a:t>gian</a:t>
            </a:r>
            <a:r>
              <a:rPr lang="en-US" sz="2200">
                <a:solidFill>
                  <a:srgbClr val="313131"/>
                </a:solidFill>
                <a:latin typeface="Times New Roman"/>
                <a:ea typeface="Roboto"/>
                <a:cs typeface="Roboto"/>
              </a:rPr>
              <a:t>.</a:t>
            </a:r>
            <a:endParaRPr lang="en-US" sz="2200">
              <a:latin typeface="Times New Roman"/>
              <a:cs typeface="Times New Roman"/>
            </a:endParaRPr>
          </a:p>
          <a:p>
            <a:endParaRPr lang="en-US" sz="2200">
              <a:solidFill>
                <a:srgbClr val="313131"/>
              </a:solidFill>
              <a:latin typeface="Times New Roman"/>
              <a:ea typeface="Roboto"/>
              <a:cs typeface="Roboto"/>
            </a:endParaRPr>
          </a:p>
        </p:txBody>
      </p:sp>
    </p:spTree>
    <p:extLst>
      <p:ext uri="{BB962C8B-B14F-4D97-AF65-F5344CB8AC3E}">
        <p14:creationId xmlns:p14="http://schemas.microsoft.com/office/powerpoint/2010/main" val="2243878953"/>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CỘT</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41</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514210" y="2339422"/>
            <a:ext cx="3080100" cy="2174287"/>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latin typeface="Times New Roman"/>
              <a:cs typeface="Times New Roman"/>
            </a:endParaRPr>
          </a:p>
          <a:p>
            <a:r>
              <a:rPr lang="en-US" err="1">
                <a:solidFill>
                  <a:srgbClr val="FF0000"/>
                </a:solidFill>
                <a:latin typeface="Times New Roman"/>
                <a:cs typeface="Times New Roman"/>
              </a:rPr>
              <a:t>Chuẩn</a:t>
            </a:r>
            <a:r>
              <a:rPr lang="en-US">
                <a:solidFill>
                  <a:srgbClr val="FF0000"/>
                </a:solidFill>
                <a:latin typeface="Times New Roman"/>
                <a:cs typeface="Times New Roman"/>
              </a:rPr>
              <a:t> </a:t>
            </a:r>
            <a:r>
              <a:rPr lang="en-US" err="1">
                <a:solidFill>
                  <a:srgbClr val="FF0000"/>
                </a:solidFill>
                <a:latin typeface="Times New Roman"/>
                <a:cs typeface="Times New Roman"/>
              </a:rPr>
              <a:t>bị</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a:t>
            </a:r>
            <a:endParaRPr lang="en-US"/>
          </a:p>
          <a:p>
            <a:pPr marL="285750" indent="-285750">
              <a:buFont typeface="Calibri"/>
              <a:buChar char="-"/>
            </a:pPr>
            <a:r>
              <a:rPr lang="en-US" err="1">
                <a:solidFill>
                  <a:srgbClr val="FF0000"/>
                </a:solidFill>
                <a:latin typeface="Times New Roman"/>
                <a:ea typeface="+mn-lt"/>
                <a:cs typeface="Times New Roman"/>
              </a:rPr>
              <a:t>Khởi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động</a:t>
            </a:r>
            <a:r>
              <a:rPr lang="en-US">
                <a:solidFill>
                  <a:srgbClr val="FF0000"/>
                </a:solidFill>
                <a:latin typeface="Times New Roman"/>
                <a:ea typeface="+mn-lt"/>
                <a:cs typeface="Times New Roman"/>
              </a:rPr>
              <a:t> Power Bi </a:t>
            </a:r>
            <a:r>
              <a:rPr lang="en-US" err="1">
                <a:solidFill>
                  <a:srgbClr val="FF0000"/>
                </a:solidFill>
                <a:latin typeface="Times New Roman"/>
                <a:ea typeface="+mn-lt"/>
                <a:cs typeface="Times New Roman"/>
              </a:rPr>
              <a:t>Deskop</a:t>
            </a:r>
            <a:endParaRPr lang="en-US">
              <a:solidFill>
                <a:srgbClr val="FF0000"/>
              </a:solidFill>
              <a:latin typeface="Times New Roman"/>
              <a:ea typeface="+mn-lt"/>
              <a:cs typeface="Times New Roman"/>
            </a:endParaRPr>
          </a:p>
          <a:p>
            <a:pPr marL="285750" indent="-285750">
              <a:buFont typeface="Calibri"/>
              <a:buChar char="-"/>
            </a:pPr>
            <a:r>
              <a:rPr lang="en-US" err="1">
                <a:solidFill>
                  <a:srgbClr val="FF0000"/>
                </a:solidFill>
                <a:latin typeface="Times New Roman"/>
                <a:cs typeface="Times New Roman"/>
              </a:rPr>
              <a:t>Chọn</a:t>
            </a:r>
            <a:r>
              <a:rPr lang="en-US">
                <a:solidFill>
                  <a:srgbClr val="FF0000"/>
                </a:solidFill>
                <a:latin typeface="Times New Roman"/>
                <a:cs typeface="Times New Roman"/>
              </a:rPr>
              <a:t> Blank report</a:t>
            </a:r>
          </a:p>
          <a:p>
            <a:pPr marL="285750" indent="-285750">
              <a:buFont typeface="Calibri"/>
              <a:buChar char="-"/>
            </a:pPr>
            <a:r>
              <a:rPr lang="en-US" err="1">
                <a:solidFill>
                  <a:srgbClr val="FF0000"/>
                </a:solidFill>
                <a:latin typeface="Times New Roman"/>
                <a:cs typeface="Segoe UI"/>
              </a:rPr>
              <a:t>Chọn</a:t>
            </a:r>
            <a:r>
              <a:rPr lang="en-US">
                <a:solidFill>
                  <a:srgbClr val="FF0000"/>
                </a:solidFill>
                <a:latin typeface="Times New Roman"/>
                <a:cs typeface="Segoe UI"/>
              </a:rPr>
              <a:t> Use sample data</a:t>
            </a:r>
          </a:p>
          <a:p>
            <a:pPr marL="285750" indent="-285750">
              <a:buFont typeface="Calibri"/>
              <a:buChar char="-"/>
            </a:pPr>
            <a:r>
              <a:rPr lang="en-US">
                <a:solidFill>
                  <a:srgbClr val="FF0000"/>
                </a:solidFill>
                <a:latin typeface="Times New Roman"/>
                <a:cs typeface="Times New Roman"/>
              </a:rPr>
              <a:t>Load sample data</a:t>
            </a:r>
          </a:p>
          <a:p>
            <a:pPr marL="285750" indent="-285750">
              <a:buFont typeface="Calibri"/>
              <a:buChar char="-"/>
            </a:pPr>
            <a:r>
              <a:rPr lang="en-US" err="1">
                <a:solidFill>
                  <a:srgbClr val="FF0000"/>
                </a:solidFill>
                <a:latin typeface="Times New Roman"/>
                <a:cs typeface="Times New Roman"/>
              </a:rPr>
              <a:t>Chọn</a:t>
            </a:r>
            <a:r>
              <a:rPr lang="en-US">
                <a:solidFill>
                  <a:srgbClr val="FF0000"/>
                </a:solidFill>
                <a:latin typeface="Times New Roman"/>
                <a:cs typeface="Times New Roman"/>
              </a:rPr>
              <a:t> financials ở </a:t>
            </a:r>
            <a:r>
              <a:rPr lang="en-US" err="1">
                <a:solidFill>
                  <a:srgbClr val="FF0000"/>
                </a:solidFill>
                <a:latin typeface="Times New Roman"/>
                <a:cs typeface="Times New Roman"/>
              </a:rPr>
              <a:t>góc</a:t>
            </a:r>
            <a:r>
              <a:rPr lang="en-US">
                <a:solidFill>
                  <a:srgbClr val="FF0000"/>
                </a:solidFill>
                <a:latin typeface="Times New Roman"/>
                <a:cs typeface="Times New Roman"/>
              </a:rPr>
              <a:t> </a:t>
            </a:r>
            <a:r>
              <a:rPr lang="en-US" err="1">
                <a:solidFill>
                  <a:srgbClr val="FF0000"/>
                </a:solidFill>
                <a:latin typeface="Times New Roman"/>
                <a:cs typeface="Times New Roman"/>
              </a:rPr>
              <a:t>trái</a:t>
            </a:r>
            <a:endParaRPr lang="en-US">
              <a:solidFill>
                <a:srgbClr val="FF0000"/>
              </a:solidFill>
              <a:latin typeface="Times New Roman"/>
              <a:cs typeface="Times New Roman"/>
            </a:endParaRPr>
          </a:p>
          <a:p>
            <a:pPr marL="285750" indent="-285750">
              <a:buFont typeface="Calibri"/>
              <a:buChar char="-"/>
            </a:pPr>
            <a:r>
              <a:rPr lang="en-US">
                <a:solidFill>
                  <a:srgbClr val="FF0000"/>
                </a:solidFill>
                <a:latin typeface="Times New Roman"/>
                <a:cs typeface="Times New Roman"/>
              </a:rPr>
              <a:t>Load data</a:t>
            </a:r>
          </a:p>
          <a:p>
            <a:endParaRPr lang="en-US" b="1">
              <a:solidFill>
                <a:srgbClr val="FF0000"/>
              </a:solidFill>
              <a:latin typeface="Times New Roman"/>
              <a:cs typeface="Times New Roman"/>
            </a:endParaRPr>
          </a:p>
        </p:txBody>
      </p:sp>
      <p:pic>
        <p:nvPicPr>
          <p:cNvPr id="8" name="Picture 7" descr="A screenshot of a computer&#10;&#10;Description automatically generated">
            <a:extLst>
              <a:ext uri="{FF2B5EF4-FFF2-40B4-BE49-F238E27FC236}">
                <a16:creationId xmlns:a16="http://schemas.microsoft.com/office/drawing/2014/main" id="{207CC6D8-D7CC-AE12-63D5-F7DC8137CDFC}"/>
              </a:ext>
            </a:extLst>
          </p:cNvPr>
          <p:cNvPicPr>
            <a:picLocks noChangeAspect="1"/>
          </p:cNvPicPr>
          <p:nvPr/>
        </p:nvPicPr>
        <p:blipFill>
          <a:blip r:embed="rId2"/>
          <a:stretch>
            <a:fillRect/>
          </a:stretch>
        </p:blipFill>
        <p:spPr>
          <a:xfrm>
            <a:off x="4421792" y="979714"/>
            <a:ext cx="7170510" cy="5878284"/>
          </a:xfrm>
          <a:prstGeom prst="rect">
            <a:avLst/>
          </a:prstGeom>
        </p:spPr>
      </p:pic>
    </p:spTree>
    <p:extLst>
      <p:ext uri="{BB962C8B-B14F-4D97-AF65-F5344CB8AC3E}">
        <p14:creationId xmlns:p14="http://schemas.microsoft.com/office/powerpoint/2010/main" val="290456846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CỘT</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42</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648681" y="1420540"/>
            <a:ext cx="3517129" cy="3956020"/>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latin typeface="Times New Roman"/>
              <a:cs typeface="Times New Roman"/>
            </a:endParaRPr>
          </a:p>
          <a:p>
            <a:endParaRPr lang="en-US">
              <a:solidFill>
                <a:srgbClr val="FF0000"/>
              </a:solidFill>
              <a:latin typeface="Times New Roman"/>
              <a:cs typeface="Times New Roman"/>
            </a:endParaRPr>
          </a:p>
          <a:p>
            <a:endParaRPr lang="en-US">
              <a:solidFill>
                <a:srgbClr val="FF0000"/>
              </a:solidFill>
              <a:latin typeface="Times New Roman"/>
              <a:cs typeface="Times New Roman"/>
            </a:endParaRPr>
          </a:p>
          <a:p>
            <a:r>
              <a:rPr lang="en-US" err="1">
                <a:solidFill>
                  <a:srgbClr val="FF0000"/>
                </a:solidFill>
                <a:latin typeface="Times New Roman"/>
                <a:cs typeface="Times New Roman"/>
              </a:rPr>
              <a:t>Thực</a:t>
            </a:r>
            <a:r>
              <a:rPr lang="en-US">
                <a:solidFill>
                  <a:srgbClr val="FF0000"/>
                </a:solidFill>
                <a:latin typeface="Times New Roman"/>
                <a:cs typeface="Times New Roman"/>
              </a:rPr>
              <a:t> </a:t>
            </a:r>
            <a:r>
              <a:rPr lang="en-US" err="1">
                <a:solidFill>
                  <a:srgbClr val="FF0000"/>
                </a:solidFill>
                <a:latin typeface="Times New Roman"/>
                <a:cs typeface="Times New Roman"/>
              </a:rPr>
              <a:t>hiện</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a:t>
            </a:r>
            <a:endParaRPr lang="en-US">
              <a:cs typeface="Segoe UI"/>
            </a:endParaRPr>
          </a:p>
          <a:p>
            <a:pPr marL="285750" indent="-285750">
              <a:buFont typeface="Calibri"/>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Product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Sales.</a:t>
            </a:r>
          </a:p>
          <a:p>
            <a:pPr marL="285750" indent="-285750">
              <a:buFont typeface="Calibri"/>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biểu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đồ</a:t>
            </a:r>
            <a:r>
              <a:rPr lang="en-US">
                <a:solidFill>
                  <a:srgbClr val="FF0000"/>
                </a:solidFill>
                <a:latin typeface="Times New Roman"/>
                <a:ea typeface="+mn-lt"/>
                <a:cs typeface="Times New Roman"/>
              </a:rPr>
              <a:t> Clustered bar chart (</a:t>
            </a:r>
            <a:r>
              <a:rPr lang="en-US" err="1">
                <a:solidFill>
                  <a:srgbClr val="FF0000"/>
                </a:solidFill>
                <a:latin typeface="Times New Roman"/>
                <a:ea typeface="+mn-lt"/>
                <a:cs typeface="Times New Roman"/>
              </a:rPr>
              <a:t>biểu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đồ</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ngang</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hoặc</a:t>
            </a:r>
            <a:r>
              <a:rPr lang="en-US">
                <a:solidFill>
                  <a:srgbClr val="FF0000"/>
                </a:solidFill>
                <a:latin typeface="Times New Roman"/>
                <a:ea typeface="+mn-lt"/>
                <a:cs typeface="Times New Roman"/>
              </a:rPr>
              <a:t> Clustered column chart (</a:t>
            </a:r>
            <a:r>
              <a:rPr lang="en-US" err="1">
                <a:solidFill>
                  <a:srgbClr val="FF0000"/>
                </a:solidFill>
                <a:latin typeface="Times New Roman"/>
                <a:ea typeface="+mn-lt"/>
                <a:cs typeface="Times New Roman"/>
              </a:rPr>
              <a:t>biểu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đồ</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cột</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đứng</a:t>
            </a:r>
            <a:r>
              <a:rPr lang="en-US">
                <a:solidFill>
                  <a:srgbClr val="FF0000"/>
                </a:solidFill>
                <a:latin typeface="Times New Roman"/>
                <a:ea typeface="+mn-lt"/>
                <a:cs typeface="Times New Roman"/>
              </a:rPr>
              <a:t>) ở </a:t>
            </a:r>
            <a:r>
              <a:rPr lang="en-US" err="1">
                <a:solidFill>
                  <a:srgbClr val="FF0000"/>
                </a:solidFill>
                <a:latin typeface="Times New Roman"/>
                <a:ea typeface="+mn-lt"/>
                <a:cs typeface="Times New Roman"/>
              </a:rPr>
              <a:t>phần</a:t>
            </a:r>
            <a:r>
              <a:rPr lang="en-US">
                <a:solidFill>
                  <a:srgbClr val="FF0000"/>
                </a:solidFill>
                <a:latin typeface="Times New Roman"/>
                <a:ea typeface="+mn-lt"/>
                <a:cs typeface="Times New Roman"/>
              </a:rPr>
              <a:t> Visualizations.</a:t>
            </a:r>
          </a:p>
          <a:p>
            <a:endParaRPr lang="en-US">
              <a:solidFill>
                <a:srgbClr val="FF0000"/>
              </a:solidFill>
              <a:latin typeface="Times New Roman"/>
              <a:cs typeface="Times New Roman"/>
            </a:endParaRPr>
          </a:p>
          <a:p>
            <a:r>
              <a:rPr lang="en-US">
                <a:solidFill>
                  <a:srgbClr val="FF0000"/>
                </a:solidFill>
                <a:latin typeface="Times New Roman"/>
                <a:cs typeface="Times New Roman"/>
              </a:rPr>
              <a:t>(</a:t>
            </a:r>
            <a:r>
              <a:rPr lang="en-US" err="1">
                <a:solidFill>
                  <a:srgbClr val="FF0000"/>
                </a:solidFill>
                <a:latin typeface="Times New Roman"/>
                <a:cs typeface="Times New Roman"/>
              </a:rPr>
              <a:t>Đổi</a:t>
            </a:r>
            <a:r>
              <a:rPr lang="en-US">
                <a:solidFill>
                  <a:srgbClr val="FF0000"/>
                </a:solidFill>
                <a:latin typeface="Times New Roman"/>
                <a:cs typeface="Times New Roman"/>
              </a:rPr>
              <a:t> </a:t>
            </a:r>
            <a:r>
              <a:rPr lang="en-US" err="1">
                <a:solidFill>
                  <a:srgbClr val="FF0000"/>
                </a:solidFill>
                <a:latin typeface="Times New Roman"/>
                <a:cs typeface="Times New Roman"/>
              </a:rPr>
              <a:t>tên</a:t>
            </a:r>
            <a:r>
              <a:rPr lang="en-US">
                <a:solidFill>
                  <a:srgbClr val="FF0000"/>
                </a:solidFill>
                <a:latin typeface="Times New Roman"/>
                <a:cs typeface="Times New Roman"/>
              </a:rPr>
              <a:t> </a:t>
            </a:r>
            <a:r>
              <a:rPr lang="en-US" err="1">
                <a:solidFill>
                  <a:srgbClr val="FF0000"/>
                </a:solidFill>
                <a:latin typeface="Times New Roman"/>
                <a:cs typeface="Times New Roman"/>
              </a:rPr>
              <a:t>các</a:t>
            </a:r>
            <a:r>
              <a:rPr lang="en-US">
                <a:solidFill>
                  <a:srgbClr val="FF0000"/>
                </a:solidFill>
                <a:latin typeface="Times New Roman"/>
                <a:cs typeface="Times New Roman"/>
              </a:rPr>
              <a:t> </a:t>
            </a:r>
            <a:r>
              <a:rPr lang="en-US" err="1">
                <a:solidFill>
                  <a:srgbClr val="FF0000"/>
                </a:solidFill>
                <a:latin typeface="Times New Roman"/>
                <a:cs typeface="Times New Roman"/>
              </a:rPr>
              <a:t>cột</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 </a:t>
            </a:r>
            <a:r>
              <a:rPr lang="en-US" err="1">
                <a:solidFill>
                  <a:srgbClr val="FF0000"/>
                </a:solidFill>
                <a:latin typeface="Times New Roman"/>
                <a:cs typeface="Times New Roman"/>
              </a:rPr>
              <a:t>bằng</a:t>
            </a:r>
            <a:r>
              <a:rPr lang="en-US">
                <a:solidFill>
                  <a:srgbClr val="FF0000"/>
                </a:solidFill>
                <a:latin typeface="Times New Roman"/>
                <a:cs typeface="Times New Roman"/>
              </a:rPr>
              <a:t> </a:t>
            </a:r>
            <a:r>
              <a:rPr lang="en-US" err="1">
                <a:solidFill>
                  <a:srgbClr val="FF0000"/>
                </a:solidFill>
                <a:latin typeface="Times New Roman"/>
                <a:cs typeface="Times New Roman"/>
              </a:rPr>
              <a:t>cách</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vào</a:t>
            </a:r>
            <a:r>
              <a:rPr lang="en-US">
                <a:solidFill>
                  <a:srgbClr val="FF0000"/>
                </a:solidFill>
                <a:latin typeface="Times New Roman"/>
                <a:cs typeface="Times New Roman"/>
              </a:rPr>
              <a:t> </a:t>
            </a:r>
            <a:r>
              <a:rPr lang="en-US" err="1">
                <a:solidFill>
                  <a:srgbClr val="FF0000"/>
                </a:solidFill>
                <a:latin typeface="Times New Roman"/>
                <a:cs typeface="Times New Roman"/>
              </a:rPr>
              <a:t>dấu</a:t>
            </a:r>
            <a:r>
              <a:rPr lang="en-US">
                <a:solidFill>
                  <a:srgbClr val="FF0000"/>
                </a:solidFill>
                <a:latin typeface="Times New Roman"/>
                <a:cs typeface="Times New Roman"/>
              </a:rPr>
              <a:t> v </a:t>
            </a:r>
            <a:r>
              <a:rPr lang="en-US" err="1">
                <a:solidFill>
                  <a:srgbClr val="FF0000"/>
                </a:solidFill>
                <a:latin typeface="Times New Roman"/>
                <a:cs typeface="Times New Roman"/>
              </a:rPr>
              <a:t>và</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Rename for this visual).</a:t>
            </a:r>
          </a:p>
          <a:p>
            <a:pPr>
              <a:buFont typeface="Calibri"/>
            </a:pPr>
            <a:endParaRPr lang="en-US">
              <a:solidFill>
                <a:srgbClr val="FF0000"/>
              </a:solidFill>
              <a:latin typeface="Times New Roman"/>
              <a:cs typeface="Times New Roman"/>
            </a:endParaRPr>
          </a:p>
          <a:p>
            <a:endParaRPr lang="en-US">
              <a:solidFill>
                <a:srgbClr val="FF0000"/>
              </a:solidFill>
              <a:latin typeface="Times New Roman"/>
              <a:cs typeface="Segoe UI"/>
            </a:endParaRPr>
          </a:p>
          <a:p>
            <a:pPr marL="285750" indent="-285750">
              <a:buFont typeface="Calibri"/>
              <a:buChar char="-"/>
            </a:pPr>
            <a:endParaRPr lang="en-US" b="1">
              <a:solidFill>
                <a:srgbClr val="FF0000"/>
              </a:solidFill>
              <a:latin typeface="Times New Roman"/>
              <a:cs typeface="Times New Roman"/>
            </a:endParaRPr>
          </a:p>
        </p:txBody>
      </p:sp>
      <p:pic>
        <p:nvPicPr>
          <p:cNvPr id="5" name="Picture 4" descr="A screenshot of a computer&#10;&#10;Description automatically generated">
            <a:extLst>
              <a:ext uri="{FF2B5EF4-FFF2-40B4-BE49-F238E27FC236}">
                <a16:creationId xmlns:a16="http://schemas.microsoft.com/office/drawing/2014/main" id="{F80E7A27-7140-ACF4-A0FC-0AB7D8BC73E2}"/>
              </a:ext>
            </a:extLst>
          </p:cNvPr>
          <p:cNvPicPr>
            <a:picLocks noChangeAspect="1"/>
          </p:cNvPicPr>
          <p:nvPr/>
        </p:nvPicPr>
        <p:blipFill>
          <a:blip r:embed="rId2"/>
          <a:stretch>
            <a:fillRect/>
          </a:stretch>
        </p:blipFill>
        <p:spPr>
          <a:xfrm>
            <a:off x="8591740" y="952500"/>
            <a:ext cx="3233637" cy="532279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E9D060-E9B7-6AF0-A1FB-319DF7DC4306}"/>
              </a:ext>
            </a:extLst>
          </p:cNvPr>
          <p:cNvPicPr>
            <a:picLocks noChangeAspect="1"/>
          </p:cNvPicPr>
          <p:nvPr/>
        </p:nvPicPr>
        <p:blipFill>
          <a:blip r:embed="rId3"/>
          <a:stretch>
            <a:fillRect/>
          </a:stretch>
        </p:blipFill>
        <p:spPr>
          <a:xfrm>
            <a:off x="4550707" y="984997"/>
            <a:ext cx="3543300" cy="2781300"/>
          </a:xfrm>
          <a:prstGeom prst="rect">
            <a:avLst/>
          </a:prstGeom>
        </p:spPr>
      </p:pic>
      <p:sp>
        <p:nvSpPr>
          <p:cNvPr id="8" name="TextBox 7">
            <a:extLst>
              <a:ext uri="{FF2B5EF4-FFF2-40B4-BE49-F238E27FC236}">
                <a16:creationId xmlns:a16="http://schemas.microsoft.com/office/drawing/2014/main" id="{FF475DEC-1031-A0FD-59B2-0B0D881451B7}"/>
              </a:ext>
            </a:extLst>
          </p:cNvPr>
          <p:cNvSpPr txBox="1"/>
          <p:nvPr/>
        </p:nvSpPr>
        <p:spPr>
          <a:xfrm>
            <a:off x="4463712" y="3427439"/>
            <a:ext cx="41206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Trường </a:t>
            </a:r>
            <a:r>
              <a:rPr lang="en-US" err="1">
                <a:cs typeface="Segoe UI"/>
              </a:rPr>
              <a:t>hợp</a:t>
            </a:r>
            <a:r>
              <a:rPr lang="en-US">
                <a:cs typeface="Segoe UI"/>
              </a:rPr>
              <a:t> 1 </a:t>
            </a:r>
            <a:r>
              <a:rPr lang="en-US" err="1">
                <a:cs typeface="Segoe UI"/>
              </a:rPr>
              <a:t>trường</a:t>
            </a:r>
            <a:r>
              <a:rPr lang="en-US">
                <a:cs typeface="Segoe UI"/>
              </a:rPr>
              <a:t> </a:t>
            </a:r>
            <a:r>
              <a:rPr lang="en-US" err="1">
                <a:cs typeface="Segoe UI"/>
              </a:rPr>
              <a:t>dữ</a:t>
            </a:r>
            <a:r>
              <a:rPr lang="en-US">
                <a:cs typeface="Segoe UI"/>
              </a:rPr>
              <a:t> </a:t>
            </a:r>
            <a:r>
              <a:rPr lang="en-US" err="1">
                <a:cs typeface="Segoe UI"/>
              </a:rPr>
              <a:t>liệu</a:t>
            </a:r>
            <a:r>
              <a:rPr lang="en-US">
                <a:cs typeface="Segoe UI"/>
              </a:rPr>
              <a:t> Product</a:t>
            </a:r>
            <a:endParaRPr lang="en-US"/>
          </a:p>
        </p:txBody>
      </p:sp>
      <p:pic>
        <p:nvPicPr>
          <p:cNvPr id="9" name="Picture 8" descr="A screenshot of a computer&#10;&#10;Description automatically generated">
            <a:extLst>
              <a:ext uri="{FF2B5EF4-FFF2-40B4-BE49-F238E27FC236}">
                <a16:creationId xmlns:a16="http://schemas.microsoft.com/office/drawing/2014/main" id="{878BB299-9A19-DBEE-F143-B847A42E0B25}"/>
              </a:ext>
            </a:extLst>
          </p:cNvPr>
          <p:cNvPicPr>
            <a:picLocks noChangeAspect="1"/>
          </p:cNvPicPr>
          <p:nvPr/>
        </p:nvPicPr>
        <p:blipFill>
          <a:blip r:embed="rId4"/>
          <a:stretch>
            <a:fillRect/>
          </a:stretch>
        </p:blipFill>
        <p:spPr>
          <a:xfrm>
            <a:off x="4922784" y="3749488"/>
            <a:ext cx="2716867" cy="2754407"/>
          </a:xfrm>
          <a:prstGeom prst="rect">
            <a:avLst/>
          </a:prstGeom>
        </p:spPr>
      </p:pic>
      <p:sp>
        <p:nvSpPr>
          <p:cNvPr id="10" name="TextBox 9">
            <a:extLst>
              <a:ext uri="{FF2B5EF4-FFF2-40B4-BE49-F238E27FC236}">
                <a16:creationId xmlns:a16="http://schemas.microsoft.com/office/drawing/2014/main" id="{99E8022E-2045-B27E-CA56-236448A75CB1}"/>
              </a:ext>
            </a:extLst>
          </p:cNvPr>
          <p:cNvSpPr txBox="1"/>
          <p:nvPr/>
        </p:nvSpPr>
        <p:spPr>
          <a:xfrm>
            <a:off x="3817363" y="6359965"/>
            <a:ext cx="5342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Trường </a:t>
            </a:r>
            <a:r>
              <a:rPr lang="en-US" err="1">
                <a:cs typeface="Segoe UI"/>
              </a:rPr>
              <a:t>hợp</a:t>
            </a:r>
            <a:r>
              <a:rPr lang="en-US">
                <a:cs typeface="Segoe UI"/>
              </a:rPr>
              <a:t> 2 </a:t>
            </a:r>
            <a:r>
              <a:rPr lang="en-US" err="1">
                <a:cs typeface="Segoe UI"/>
              </a:rPr>
              <a:t>trường</a:t>
            </a:r>
            <a:r>
              <a:rPr lang="en-US">
                <a:cs typeface="Segoe UI"/>
              </a:rPr>
              <a:t> </a:t>
            </a:r>
            <a:r>
              <a:rPr lang="en-US" err="1">
                <a:cs typeface="Segoe UI"/>
              </a:rPr>
              <a:t>dữ</a:t>
            </a:r>
            <a:r>
              <a:rPr lang="en-US">
                <a:cs typeface="Segoe UI"/>
              </a:rPr>
              <a:t> </a:t>
            </a:r>
            <a:r>
              <a:rPr lang="en-US" err="1">
                <a:cs typeface="Segoe UI"/>
              </a:rPr>
              <a:t>liệu</a:t>
            </a:r>
            <a:r>
              <a:rPr lang="en-US">
                <a:cs typeface="Segoe UI"/>
              </a:rPr>
              <a:t> Product </a:t>
            </a:r>
            <a:r>
              <a:rPr lang="en-US" err="1">
                <a:cs typeface="Segoe UI"/>
              </a:rPr>
              <a:t>và</a:t>
            </a:r>
            <a:r>
              <a:rPr lang="en-US">
                <a:cs typeface="Segoe UI"/>
              </a:rPr>
              <a:t> Segment</a:t>
            </a:r>
            <a:endParaRPr lang="en-US"/>
          </a:p>
        </p:txBody>
      </p:sp>
    </p:spTree>
    <p:extLst>
      <p:ext uri="{BB962C8B-B14F-4D97-AF65-F5344CB8AC3E}">
        <p14:creationId xmlns:p14="http://schemas.microsoft.com/office/powerpoint/2010/main" val="2503099228"/>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CỘT CHO MỘT NHÓM</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43</a:t>
            </a:fld>
            <a:endParaRPr lang="en-US"/>
          </a:p>
        </p:txBody>
      </p:sp>
      <p:pic>
        <p:nvPicPr>
          <p:cNvPr id="4" name="Picture 3" descr="A graph of sales by product&#10;&#10;Description automatically generated">
            <a:extLst>
              <a:ext uri="{FF2B5EF4-FFF2-40B4-BE49-F238E27FC236}">
                <a16:creationId xmlns:a16="http://schemas.microsoft.com/office/drawing/2014/main" id="{4A6BE1B0-8C6D-DFAB-3E65-6F2D23535C79}"/>
              </a:ext>
            </a:extLst>
          </p:cNvPr>
          <p:cNvPicPr>
            <a:picLocks noChangeAspect="1"/>
          </p:cNvPicPr>
          <p:nvPr/>
        </p:nvPicPr>
        <p:blipFill>
          <a:blip r:embed="rId2"/>
          <a:stretch>
            <a:fillRect/>
          </a:stretch>
        </p:blipFill>
        <p:spPr>
          <a:xfrm>
            <a:off x="1682" y="1487703"/>
            <a:ext cx="12188636" cy="4619184"/>
          </a:xfrm>
          <a:prstGeom prst="rect">
            <a:avLst/>
          </a:prstGeom>
        </p:spPr>
      </p:pic>
    </p:spTree>
    <p:extLst>
      <p:ext uri="{BB962C8B-B14F-4D97-AF65-F5344CB8AC3E}">
        <p14:creationId xmlns:p14="http://schemas.microsoft.com/office/powerpoint/2010/main" val="3232685086"/>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CỘT CHO NHIỀU NHÓM</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44</a:t>
            </a:fld>
            <a:endParaRPr lang="en-US"/>
          </a:p>
        </p:txBody>
      </p:sp>
      <p:pic>
        <p:nvPicPr>
          <p:cNvPr id="6" name="Picture 5" descr="A screenshot of a graph&#10;&#10;Description automatically generated">
            <a:extLst>
              <a:ext uri="{FF2B5EF4-FFF2-40B4-BE49-F238E27FC236}">
                <a16:creationId xmlns:a16="http://schemas.microsoft.com/office/drawing/2014/main" id="{FFD3CCBD-0115-5407-A769-5D81FFD6FB16}"/>
              </a:ext>
            </a:extLst>
          </p:cNvPr>
          <p:cNvPicPr>
            <a:picLocks noChangeAspect="1"/>
          </p:cNvPicPr>
          <p:nvPr/>
        </p:nvPicPr>
        <p:blipFill>
          <a:blip r:embed="rId2"/>
          <a:stretch>
            <a:fillRect/>
          </a:stretch>
        </p:blipFill>
        <p:spPr>
          <a:xfrm>
            <a:off x="-1737" y="1317171"/>
            <a:ext cx="12195476" cy="5105400"/>
          </a:xfrm>
          <a:prstGeom prst="rect">
            <a:avLst/>
          </a:prstGeom>
        </p:spPr>
      </p:pic>
    </p:spTree>
    <p:extLst>
      <p:ext uri="{BB962C8B-B14F-4D97-AF65-F5344CB8AC3E}">
        <p14:creationId xmlns:p14="http://schemas.microsoft.com/office/powerpoint/2010/main" val="685364103"/>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NHIỆT</a:t>
            </a: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45</a:t>
            </a:fld>
            <a:endParaRPr lang="en-US"/>
          </a:p>
        </p:txBody>
      </p:sp>
      <p:sp>
        <p:nvSpPr>
          <p:cNvPr id="4" name="TextBox 3">
            <a:extLst>
              <a:ext uri="{FF2B5EF4-FFF2-40B4-BE49-F238E27FC236}">
                <a16:creationId xmlns:a16="http://schemas.microsoft.com/office/drawing/2014/main" id="{C8C27A14-231D-972D-E0BE-F85AE8790721}"/>
              </a:ext>
            </a:extLst>
          </p:cNvPr>
          <p:cNvSpPr txBox="1"/>
          <p:nvPr/>
        </p:nvSpPr>
        <p:spPr>
          <a:xfrm>
            <a:off x="1860036" y="1568621"/>
            <a:ext cx="8471928" cy="46020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200">
                <a:solidFill>
                  <a:srgbClr val="FF0000"/>
                </a:solidFill>
                <a:latin typeface="Times New Roman"/>
                <a:ea typeface="+mn-lt"/>
                <a:cs typeface="+mn-lt"/>
              </a:rPr>
              <a:t>Heatmap (</a:t>
            </a:r>
            <a:r>
              <a:rPr lang="en-US" sz="2200" err="1">
                <a:solidFill>
                  <a:srgbClr val="FF0000"/>
                </a:solidFill>
                <a:latin typeface="Times New Roman"/>
                <a:ea typeface="+mn-lt"/>
                <a:cs typeface="+mn-lt"/>
              </a:rPr>
              <a:t>Biểu</a:t>
            </a:r>
            <a:r>
              <a:rPr lang="en-US" sz="2200">
                <a:solidFill>
                  <a:srgbClr val="FF0000"/>
                </a:solidFill>
                <a:latin typeface="Times New Roman"/>
                <a:ea typeface="+mn-lt"/>
                <a:cs typeface="+mn-lt"/>
              </a:rPr>
              <a:t> </a:t>
            </a:r>
            <a:r>
              <a:rPr lang="en-US" sz="2200" err="1">
                <a:solidFill>
                  <a:srgbClr val="FF0000"/>
                </a:solidFill>
                <a:latin typeface="Times New Roman"/>
                <a:ea typeface="+mn-lt"/>
                <a:cs typeface="+mn-lt"/>
              </a:rPr>
              <a:t>đồ</a:t>
            </a:r>
            <a:r>
              <a:rPr lang="en-US" sz="2200">
                <a:solidFill>
                  <a:srgbClr val="FF0000"/>
                </a:solidFill>
                <a:latin typeface="Times New Roman"/>
                <a:ea typeface="+mn-lt"/>
                <a:cs typeface="+mn-lt"/>
              </a:rPr>
              <a:t> </a:t>
            </a:r>
            <a:r>
              <a:rPr lang="en-US" sz="2200" err="1">
                <a:solidFill>
                  <a:srgbClr val="FF0000"/>
                </a:solidFill>
                <a:latin typeface="Times New Roman"/>
                <a:ea typeface="+mn-lt"/>
                <a:cs typeface="+mn-lt"/>
              </a:rPr>
              <a:t>nhiệt</a:t>
            </a:r>
            <a:r>
              <a:rPr lang="en-US" sz="2200">
                <a:solidFill>
                  <a:srgbClr val="FF0000"/>
                </a:solidFill>
                <a:latin typeface="Times New Roman"/>
                <a:ea typeface="+mn-lt"/>
                <a:cs typeface="+mn-lt"/>
              </a:rPr>
              <a:t>) </a:t>
            </a:r>
            <a:r>
              <a:rPr lang="en-US" sz="2200" err="1">
                <a:latin typeface="Times New Roman"/>
                <a:ea typeface="+mn-lt"/>
                <a:cs typeface="+mn-lt"/>
              </a:rPr>
              <a:t>là</a:t>
            </a:r>
            <a:r>
              <a:rPr lang="en-US" sz="2200">
                <a:latin typeface="Times New Roman"/>
                <a:ea typeface="+mn-lt"/>
                <a:cs typeface="+mn-lt"/>
              </a:rPr>
              <a:t> </a:t>
            </a:r>
            <a:r>
              <a:rPr lang="en-US" sz="2200" err="1">
                <a:latin typeface="Times New Roman"/>
                <a:ea typeface="+mn-lt"/>
                <a:cs typeface="+mn-lt"/>
              </a:rPr>
              <a:t>loại</a:t>
            </a:r>
            <a:r>
              <a:rPr lang="en-US" sz="2200">
                <a:latin typeface="Times New Roman"/>
                <a:ea typeface="+mn-lt"/>
                <a:cs typeface="+mn-lt"/>
              </a:rPr>
              <a:t> </a:t>
            </a:r>
            <a:r>
              <a:rPr lang="en-US" sz="2200" err="1">
                <a:latin typeface="Times New Roman"/>
                <a:ea typeface="+mn-lt"/>
                <a:cs typeface="+mn-lt"/>
              </a:rPr>
              <a:t>hình</a:t>
            </a:r>
            <a:r>
              <a:rPr lang="en-US" sz="2200">
                <a:latin typeface="Times New Roman"/>
                <a:ea typeface="+mn-lt"/>
                <a:cs typeface="+mn-lt"/>
              </a:rPr>
              <a:t> </a:t>
            </a:r>
            <a:r>
              <a:rPr lang="en-US" sz="2200" err="1">
                <a:latin typeface="Times New Roman"/>
                <a:ea typeface="+mn-lt"/>
                <a:cs typeface="+mn-lt"/>
              </a:rPr>
              <a:t>trực</a:t>
            </a:r>
            <a:r>
              <a:rPr lang="en-US" sz="2200">
                <a:latin typeface="Times New Roman"/>
                <a:ea typeface="+mn-lt"/>
                <a:cs typeface="+mn-lt"/>
              </a:rPr>
              <a:t> </a:t>
            </a:r>
            <a:r>
              <a:rPr lang="en-US" sz="2200" err="1">
                <a:latin typeface="Times New Roman"/>
                <a:ea typeface="+mn-lt"/>
                <a:cs typeface="+mn-lt"/>
              </a:rPr>
              <a:t>quan</a:t>
            </a:r>
            <a:r>
              <a:rPr lang="en-US" sz="2200">
                <a:latin typeface="Times New Roman"/>
                <a:ea typeface="+mn-lt"/>
                <a:cs typeface="+mn-lt"/>
              </a:rPr>
              <a:t> </a:t>
            </a:r>
            <a:r>
              <a:rPr lang="en-US" sz="2200" err="1">
                <a:latin typeface="Times New Roman"/>
                <a:ea typeface="+mn-lt"/>
                <a:cs typeface="+mn-lt"/>
              </a:rPr>
              <a:t>hóa</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a:t>
            </a:r>
            <a:r>
              <a:rPr lang="en-US" sz="2200" err="1">
                <a:latin typeface="Times New Roman"/>
                <a:ea typeface="+mn-lt"/>
                <a:cs typeface="+mn-lt"/>
              </a:rPr>
              <a:t>sử</a:t>
            </a:r>
            <a:r>
              <a:rPr lang="en-US" sz="2200">
                <a:latin typeface="Times New Roman"/>
                <a:ea typeface="+mn-lt"/>
                <a:cs typeface="+mn-lt"/>
              </a:rPr>
              <a:t> </a:t>
            </a:r>
            <a:r>
              <a:rPr lang="en-US" sz="2200" err="1">
                <a:latin typeface="Times New Roman"/>
                <a:ea typeface="+mn-lt"/>
                <a:cs typeface="+mn-lt"/>
              </a:rPr>
              <a:t>dụng</a:t>
            </a:r>
            <a:r>
              <a:rPr lang="en-US" sz="2200">
                <a:latin typeface="Times New Roman"/>
                <a:ea typeface="+mn-lt"/>
                <a:cs typeface="+mn-lt"/>
              </a:rPr>
              <a:t> </a:t>
            </a:r>
            <a:r>
              <a:rPr lang="en-US" sz="2200" err="1">
                <a:latin typeface="Times New Roman"/>
                <a:ea typeface="+mn-lt"/>
                <a:cs typeface="+mn-lt"/>
              </a:rPr>
              <a:t>màu</a:t>
            </a:r>
            <a:r>
              <a:rPr lang="en-US" sz="2200">
                <a:latin typeface="Times New Roman"/>
                <a:ea typeface="+mn-lt"/>
                <a:cs typeface="+mn-lt"/>
              </a:rPr>
              <a:t> </a:t>
            </a:r>
            <a:r>
              <a:rPr lang="en-US" sz="2200" err="1">
                <a:latin typeface="Times New Roman"/>
                <a:ea typeface="+mn-lt"/>
                <a:cs typeface="+mn-lt"/>
              </a:rPr>
              <a:t>sắc</a:t>
            </a:r>
            <a:r>
              <a:rPr lang="en-US" sz="2200">
                <a:latin typeface="Times New Roman"/>
                <a:ea typeface="+mn-lt"/>
                <a:cs typeface="+mn-lt"/>
              </a:rPr>
              <a:t> </a:t>
            </a:r>
            <a:r>
              <a:rPr lang="en-US" sz="2200" err="1">
                <a:latin typeface="Times New Roman"/>
                <a:ea typeface="+mn-lt"/>
                <a:cs typeface="+mn-lt"/>
              </a:rPr>
              <a:t>để</a:t>
            </a:r>
            <a:r>
              <a:rPr lang="en-US" sz="2200">
                <a:latin typeface="Times New Roman"/>
                <a:ea typeface="+mn-lt"/>
                <a:cs typeface="+mn-lt"/>
              </a:rPr>
              <a:t> </a:t>
            </a:r>
            <a:r>
              <a:rPr lang="en-US" sz="2200" err="1">
                <a:latin typeface="Times New Roman"/>
                <a:ea typeface="+mn-lt"/>
                <a:cs typeface="+mn-lt"/>
              </a:rPr>
              <a:t>thể</a:t>
            </a:r>
            <a:r>
              <a:rPr lang="en-US" sz="2200">
                <a:latin typeface="Times New Roman"/>
                <a:ea typeface="+mn-lt"/>
                <a:cs typeface="+mn-lt"/>
              </a:rPr>
              <a:t> </a:t>
            </a:r>
            <a:r>
              <a:rPr lang="en-US" sz="2200" err="1">
                <a:latin typeface="Times New Roman"/>
                <a:ea typeface="+mn-lt"/>
                <a:cs typeface="+mn-lt"/>
              </a:rPr>
              <a:t>hiện</a:t>
            </a:r>
            <a:r>
              <a:rPr lang="en-US" sz="2200">
                <a:latin typeface="Times New Roman"/>
                <a:ea typeface="+mn-lt"/>
                <a:cs typeface="+mn-lt"/>
              </a:rPr>
              <a:t> </a:t>
            </a:r>
            <a:r>
              <a:rPr lang="en-US" sz="2200" err="1">
                <a:latin typeface="Times New Roman"/>
                <a:ea typeface="+mn-lt"/>
                <a:cs typeface="+mn-lt"/>
              </a:rPr>
              <a:t>độ</a:t>
            </a:r>
            <a:r>
              <a:rPr lang="en-US" sz="2200">
                <a:latin typeface="Times New Roman"/>
                <a:ea typeface="+mn-lt"/>
                <a:cs typeface="+mn-lt"/>
              </a:rPr>
              <a:t> </a:t>
            </a:r>
            <a:r>
              <a:rPr lang="en-US" sz="2200" err="1">
                <a:latin typeface="Times New Roman"/>
                <a:ea typeface="+mn-lt"/>
                <a:cs typeface="+mn-lt"/>
              </a:rPr>
              <a:t>lớn</a:t>
            </a:r>
            <a:r>
              <a:rPr lang="en-US" sz="2200">
                <a:latin typeface="Times New Roman"/>
                <a:ea typeface="+mn-lt"/>
                <a:cs typeface="+mn-lt"/>
              </a:rPr>
              <a:t> </a:t>
            </a:r>
            <a:r>
              <a:rPr lang="en-US" sz="2200" err="1">
                <a:latin typeface="Times New Roman"/>
                <a:ea typeface="+mn-lt"/>
                <a:cs typeface="+mn-lt"/>
              </a:rPr>
              <a:t>của</a:t>
            </a:r>
            <a:r>
              <a:rPr lang="en-US" sz="2200">
                <a:latin typeface="Times New Roman"/>
                <a:ea typeface="+mn-lt"/>
                <a:cs typeface="+mn-lt"/>
              </a:rPr>
              <a:t> </a:t>
            </a:r>
            <a:r>
              <a:rPr lang="en-US" sz="2200" err="1">
                <a:latin typeface="Times New Roman"/>
                <a:ea typeface="+mn-lt"/>
                <a:cs typeface="+mn-lt"/>
              </a:rPr>
              <a:t>các</a:t>
            </a:r>
            <a:r>
              <a:rPr lang="en-US" sz="2200">
                <a:latin typeface="Times New Roman"/>
                <a:ea typeface="+mn-lt"/>
                <a:cs typeface="+mn-lt"/>
              </a:rPr>
              <a:t> </a:t>
            </a:r>
            <a:r>
              <a:rPr lang="en-US" sz="2200" err="1">
                <a:latin typeface="Times New Roman"/>
                <a:ea typeface="+mn-lt"/>
                <a:cs typeface="+mn-lt"/>
              </a:rPr>
              <a:t>điểm</a:t>
            </a:r>
            <a:r>
              <a:rPr lang="en-US" sz="2200">
                <a:latin typeface="Times New Roman"/>
                <a:ea typeface="+mn-lt"/>
                <a:cs typeface="+mn-lt"/>
              </a:rPr>
              <a:t> </a:t>
            </a:r>
            <a:r>
              <a:rPr lang="en-US" sz="2200" err="1">
                <a:latin typeface="Times New Roman"/>
                <a:ea typeface="+mn-lt"/>
                <a:cs typeface="+mn-lt"/>
              </a:rPr>
              <a:t>dữ</a:t>
            </a:r>
            <a:r>
              <a:rPr lang="en-US" sz="2200">
                <a:latin typeface="Times New Roman"/>
                <a:ea typeface="+mn-lt"/>
                <a:cs typeface="+mn-lt"/>
              </a:rPr>
              <a:t> </a:t>
            </a:r>
            <a:r>
              <a:rPr lang="en-US" sz="2200" err="1">
                <a:latin typeface="Times New Roman"/>
                <a:ea typeface="+mn-lt"/>
                <a:cs typeface="+mn-lt"/>
              </a:rPr>
              <a:t>liệu</a:t>
            </a:r>
            <a:r>
              <a:rPr lang="en-US" sz="2200">
                <a:latin typeface="Times New Roman"/>
                <a:ea typeface="+mn-lt"/>
                <a:cs typeface="+mn-lt"/>
              </a:rPr>
              <a:t>. Trong Power BI, heatmap </a:t>
            </a:r>
            <a:r>
              <a:rPr lang="en-US" sz="2200" err="1">
                <a:latin typeface="Times New Roman"/>
                <a:ea typeface="+mn-lt"/>
                <a:cs typeface="+mn-lt"/>
              </a:rPr>
              <a:t>giúp</a:t>
            </a:r>
            <a:r>
              <a:rPr lang="en-US" sz="2200">
                <a:latin typeface="Times New Roman"/>
                <a:ea typeface="+mn-lt"/>
                <a:cs typeface="+mn-lt"/>
              </a:rPr>
              <a:t> so </a:t>
            </a:r>
            <a:r>
              <a:rPr lang="en-US" sz="2200" err="1">
                <a:latin typeface="Times New Roman"/>
                <a:ea typeface="+mn-lt"/>
                <a:cs typeface="+mn-lt"/>
              </a:rPr>
              <a:t>sánh</a:t>
            </a:r>
            <a:r>
              <a:rPr lang="en-US" sz="2200">
                <a:latin typeface="Times New Roman"/>
                <a:ea typeface="+mn-lt"/>
                <a:cs typeface="+mn-lt"/>
              </a:rPr>
              <a:t> </a:t>
            </a:r>
            <a:r>
              <a:rPr lang="en-US" sz="2200" err="1">
                <a:latin typeface="Times New Roman"/>
                <a:ea typeface="+mn-lt"/>
                <a:cs typeface="+mn-lt"/>
              </a:rPr>
              <a:t>giá</a:t>
            </a:r>
            <a:r>
              <a:rPr lang="en-US" sz="2200">
                <a:latin typeface="Times New Roman"/>
                <a:ea typeface="+mn-lt"/>
                <a:cs typeface="+mn-lt"/>
              </a:rPr>
              <a:t> </a:t>
            </a:r>
            <a:r>
              <a:rPr lang="en-US" sz="2200" err="1">
                <a:latin typeface="Times New Roman"/>
                <a:ea typeface="+mn-lt"/>
                <a:cs typeface="+mn-lt"/>
              </a:rPr>
              <a:t>trị</a:t>
            </a:r>
            <a:r>
              <a:rPr lang="en-US" sz="2200">
                <a:latin typeface="Times New Roman"/>
                <a:ea typeface="+mn-lt"/>
                <a:cs typeface="+mn-lt"/>
              </a:rPr>
              <a:t>, </a:t>
            </a:r>
            <a:r>
              <a:rPr lang="en-US" sz="2200" err="1">
                <a:latin typeface="Times New Roman"/>
                <a:ea typeface="+mn-lt"/>
                <a:cs typeface="+mn-lt"/>
              </a:rPr>
              <a:t>nhận</a:t>
            </a:r>
            <a:r>
              <a:rPr lang="en-US" sz="2200">
                <a:latin typeface="Times New Roman"/>
                <a:ea typeface="+mn-lt"/>
                <a:cs typeface="+mn-lt"/>
              </a:rPr>
              <a:t> </a:t>
            </a:r>
            <a:r>
              <a:rPr lang="en-US" sz="2200" err="1">
                <a:latin typeface="Times New Roman"/>
                <a:ea typeface="+mn-lt"/>
                <a:cs typeface="+mn-lt"/>
              </a:rPr>
              <a:t>diện</a:t>
            </a:r>
            <a:r>
              <a:rPr lang="en-US" sz="2200">
                <a:latin typeface="Times New Roman"/>
                <a:ea typeface="+mn-lt"/>
                <a:cs typeface="+mn-lt"/>
              </a:rPr>
              <a:t> </a:t>
            </a:r>
            <a:r>
              <a:rPr lang="en-US" sz="2200" err="1">
                <a:latin typeface="Times New Roman"/>
                <a:ea typeface="+mn-lt"/>
                <a:cs typeface="+mn-lt"/>
              </a:rPr>
              <a:t>mẫu</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phân</a:t>
            </a:r>
            <a:r>
              <a:rPr lang="en-US" sz="2200">
                <a:latin typeface="Times New Roman"/>
                <a:ea typeface="+mn-lt"/>
                <a:cs typeface="+mn-lt"/>
              </a:rPr>
              <a:t> </a:t>
            </a:r>
            <a:r>
              <a:rPr lang="en-US" sz="2200" err="1">
                <a:latin typeface="Times New Roman"/>
                <a:ea typeface="+mn-lt"/>
                <a:cs typeface="+mn-lt"/>
              </a:rPr>
              <a:t>tích</a:t>
            </a:r>
            <a:r>
              <a:rPr lang="en-US" sz="2200">
                <a:latin typeface="Times New Roman"/>
                <a:ea typeface="+mn-lt"/>
                <a:cs typeface="+mn-lt"/>
              </a:rPr>
              <a:t> </a:t>
            </a:r>
            <a:r>
              <a:rPr lang="en-US" sz="2200" err="1">
                <a:latin typeface="Times New Roman"/>
                <a:ea typeface="+mn-lt"/>
                <a:cs typeface="+mn-lt"/>
              </a:rPr>
              <a:t>theo</a:t>
            </a:r>
            <a:r>
              <a:rPr lang="en-US" sz="2200">
                <a:latin typeface="Times New Roman"/>
                <a:ea typeface="+mn-lt"/>
                <a:cs typeface="+mn-lt"/>
              </a:rPr>
              <a:t> </a:t>
            </a:r>
            <a:r>
              <a:rPr lang="en-US" sz="2200" err="1">
                <a:latin typeface="Times New Roman"/>
                <a:ea typeface="+mn-lt"/>
                <a:cs typeface="+mn-lt"/>
              </a:rPr>
              <a:t>thời</a:t>
            </a:r>
            <a:r>
              <a:rPr lang="en-US" sz="2200">
                <a:latin typeface="Times New Roman"/>
                <a:ea typeface="+mn-lt"/>
                <a:cs typeface="+mn-lt"/>
              </a:rPr>
              <a:t> </a:t>
            </a:r>
            <a:r>
              <a:rPr lang="en-US" sz="2200" err="1">
                <a:latin typeface="Times New Roman"/>
                <a:ea typeface="+mn-lt"/>
                <a:cs typeface="+mn-lt"/>
              </a:rPr>
              <a:t>gian</a:t>
            </a:r>
            <a:r>
              <a:rPr lang="en-US" sz="2200">
                <a:latin typeface="Times New Roman"/>
                <a:ea typeface="+mn-lt"/>
                <a:cs typeface="+mn-lt"/>
              </a:rPr>
              <a:t>. </a:t>
            </a:r>
            <a:endParaRPr lang="en-US">
              <a:latin typeface="Times New Roman"/>
              <a:ea typeface="+mn-lt"/>
              <a:cs typeface="+mn-lt"/>
            </a:endParaRPr>
          </a:p>
          <a:p>
            <a:pPr algn="just">
              <a:lnSpc>
                <a:spcPct val="150000"/>
              </a:lnSpc>
            </a:pPr>
            <a:endParaRPr lang="en-US" sz="2200">
              <a:latin typeface="Times New Roman"/>
              <a:ea typeface="+mn-lt"/>
              <a:cs typeface="+mn-lt"/>
            </a:endParaRPr>
          </a:p>
          <a:p>
            <a:pPr algn="just">
              <a:lnSpc>
                <a:spcPct val="150000"/>
              </a:lnSpc>
            </a:pPr>
            <a:r>
              <a:rPr lang="en-US" sz="2200" err="1">
                <a:latin typeface="Times New Roman"/>
                <a:ea typeface="+mn-lt"/>
                <a:cs typeface="+mn-lt"/>
              </a:rPr>
              <a:t>Ví</a:t>
            </a:r>
            <a:r>
              <a:rPr lang="en-US" sz="2200">
                <a:latin typeface="Times New Roman"/>
                <a:ea typeface="+mn-lt"/>
                <a:cs typeface="+mn-lt"/>
              </a:rPr>
              <a:t> </a:t>
            </a:r>
            <a:r>
              <a:rPr lang="en-US" sz="2200" err="1">
                <a:latin typeface="Times New Roman"/>
                <a:ea typeface="+mn-lt"/>
                <a:cs typeface="+mn-lt"/>
              </a:rPr>
              <a:t>dụ</a:t>
            </a:r>
            <a:r>
              <a:rPr lang="en-US" sz="2200">
                <a:latin typeface="Times New Roman"/>
                <a:ea typeface="+mn-lt"/>
                <a:cs typeface="+mn-lt"/>
              </a:rPr>
              <a:t>, </a:t>
            </a:r>
            <a:r>
              <a:rPr lang="en-US" sz="2200" err="1">
                <a:latin typeface="Times New Roman"/>
                <a:ea typeface="+mn-lt"/>
                <a:cs typeface="+mn-lt"/>
              </a:rPr>
              <a:t>một</a:t>
            </a:r>
            <a:r>
              <a:rPr lang="en-US" sz="2200">
                <a:latin typeface="Times New Roman"/>
                <a:ea typeface="+mn-lt"/>
                <a:cs typeface="+mn-lt"/>
              </a:rPr>
              <a:t> heatmap ma </a:t>
            </a:r>
            <a:r>
              <a:rPr lang="en-US" sz="2200" err="1">
                <a:latin typeface="Times New Roman"/>
                <a:ea typeface="+mn-lt"/>
                <a:cs typeface="+mn-lt"/>
              </a:rPr>
              <a:t>trận</a:t>
            </a:r>
            <a:r>
              <a:rPr lang="en-US" sz="2200">
                <a:latin typeface="Times New Roman"/>
                <a:ea typeface="+mn-lt"/>
                <a:cs typeface="+mn-lt"/>
              </a:rPr>
              <a:t> </a:t>
            </a:r>
            <a:r>
              <a:rPr lang="en-US" sz="2200" err="1">
                <a:latin typeface="Times New Roman"/>
                <a:ea typeface="+mn-lt"/>
                <a:cs typeface="+mn-lt"/>
              </a:rPr>
              <a:t>có</a:t>
            </a:r>
            <a:r>
              <a:rPr lang="en-US" sz="2200">
                <a:latin typeface="Times New Roman"/>
                <a:ea typeface="+mn-lt"/>
                <a:cs typeface="+mn-lt"/>
              </a:rPr>
              <a:t> </a:t>
            </a:r>
            <a:r>
              <a:rPr lang="en-US" sz="2200" err="1">
                <a:latin typeface="Times New Roman"/>
                <a:ea typeface="+mn-lt"/>
                <a:cs typeface="+mn-lt"/>
              </a:rPr>
              <a:t>thể</a:t>
            </a:r>
            <a:r>
              <a:rPr lang="en-US" sz="2200">
                <a:latin typeface="Times New Roman"/>
                <a:ea typeface="+mn-lt"/>
                <a:cs typeface="+mn-lt"/>
              </a:rPr>
              <a:t> </a:t>
            </a:r>
            <a:r>
              <a:rPr lang="en-US" sz="2200" err="1">
                <a:latin typeface="Times New Roman"/>
                <a:ea typeface="+mn-lt"/>
                <a:cs typeface="+mn-lt"/>
              </a:rPr>
              <a:t>sử</a:t>
            </a:r>
            <a:r>
              <a:rPr lang="en-US" sz="2200">
                <a:latin typeface="Times New Roman"/>
                <a:ea typeface="+mn-lt"/>
                <a:cs typeface="+mn-lt"/>
              </a:rPr>
              <a:t> </a:t>
            </a:r>
            <a:r>
              <a:rPr lang="en-US" sz="2200" err="1">
                <a:latin typeface="Times New Roman"/>
                <a:ea typeface="+mn-lt"/>
                <a:cs typeface="+mn-lt"/>
              </a:rPr>
              <a:t>dụng</a:t>
            </a:r>
            <a:r>
              <a:rPr lang="en-US" sz="2200">
                <a:latin typeface="Times New Roman"/>
                <a:ea typeface="+mn-lt"/>
                <a:cs typeface="+mn-lt"/>
              </a:rPr>
              <a:t> thang </a:t>
            </a:r>
            <a:r>
              <a:rPr lang="en-US" sz="2200" err="1">
                <a:latin typeface="Times New Roman"/>
                <a:ea typeface="+mn-lt"/>
                <a:cs typeface="+mn-lt"/>
              </a:rPr>
              <a:t>màu</a:t>
            </a:r>
            <a:r>
              <a:rPr lang="en-US" sz="2200">
                <a:latin typeface="Times New Roman"/>
                <a:ea typeface="+mn-lt"/>
                <a:cs typeface="+mn-lt"/>
              </a:rPr>
              <a:t> </a:t>
            </a:r>
            <a:r>
              <a:rPr lang="en-US" sz="2200" err="1">
                <a:latin typeface="Times New Roman"/>
                <a:ea typeface="+mn-lt"/>
                <a:cs typeface="+mn-lt"/>
              </a:rPr>
              <a:t>trắng-xanh</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đó</a:t>
            </a:r>
            <a:r>
              <a:rPr lang="en-US" sz="2200">
                <a:latin typeface="Times New Roman"/>
                <a:ea typeface="+mn-lt"/>
                <a:cs typeface="+mn-lt"/>
              </a:rPr>
              <a:t> </a:t>
            </a:r>
            <a:r>
              <a:rPr lang="en-US" sz="2200" err="1">
                <a:latin typeface="Times New Roman"/>
                <a:ea typeface="+mn-lt"/>
                <a:cs typeface="+mn-lt"/>
              </a:rPr>
              <a:t>giá</a:t>
            </a:r>
            <a:r>
              <a:rPr lang="en-US" sz="2200">
                <a:latin typeface="Times New Roman"/>
                <a:ea typeface="+mn-lt"/>
                <a:cs typeface="+mn-lt"/>
              </a:rPr>
              <a:t> </a:t>
            </a:r>
            <a:r>
              <a:rPr lang="en-US" sz="2200" err="1">
                <a:latin typeface="Times New Roman"/>
                <a:ea typeface="+mn-lt"/>
                <a:cs typeface="+mn-lt"/>
              </a:rPr>
              <a:t>trị</a:t>
            </a:r>
            <a:r>
              <a:rPr lang="en-US" sz="2200">
                <a:latin typeface="Times New Roman"/>
                <a:ea typeface="+mn-lt"/>
                <a:cs typeface="+mn-lt"/>
              </a:rPr>
              <a:t> ô </a:t>
            </a:r>
            <a:r>
              <a:rPr lang="en-US" sz="2200" err="1">
                <a:latin typeface="Times New Roman"/>
                <a:ea typeface="+mn-lt"/>
                <a:cs typeface="+mn-lt"/>
              </a:rPr>
              <a:t>tăng</a:t>
            </a:r>
            <a:r>
              <a:rPr lang="en-US" sz="2200">
                <a:latin typeface="Times New Roman"/>
                <a:ea typeface="+mn-lt"/>
                <a:cs typeface="+mn-lt"/>
              </a:rPr>
              <a:t> </a:t>
            </a:r>
            <a:r>
              <a:rPr lang="en-US" sz="2200" err="1">
                <a:latin typeface="Times New Roman"/>
                <a:ea typeface="+mn-lt"/>
                <a:cs typeface="+mn-lt"/>
              </a:rPr>
              <a:t>dần</a:t>
            </a:r>
            <a:r>
              <a:rPr lang="en-US" sz="2200">
                <a:latin typeface="Times New Roman"/>
                <a:ea typeface="+mn-lt"/>
                <a:cs typeface="+mn-lt"/>
              </a:rPr>
              <a:t> </a:t>
            </a:r>
            <a:r>
              <a:rPr lang="en-US" sz="2200" err="1">
                <a:latin typeface="Times New Roman"/>
                <a:ea typeface="+mn-lt"/>
                <a:cs typeface="+mn-lt"/>
              </a:rPr>
              <a:t>từ</a:t>
            </a:r>
            <a:r>
              <a:rPr lang="en-US" sz="2200">
                <a:latin typeface="Times New Roman"/>
                <a:ea typeface="+mn-lt"/>
                <a:cs typeface="+mn-lt"/>
              </a:rPr>
              <a:t> </a:t>
            </a:r>
            <a:r>
              <a:rPr lang="en-US" sz="2200" err="1">
                <a:latin typeface="Times New Roman"/>
                <a:ea typeface="+mn-lt"/>
                <a:cs typeface="+mn-lt"/>
              </a:rPr>
              <a:t>trắng</a:t>
            </a:r>
            <a:r>
              <a:rPr lang="en-US" sz="2200">
                <a:latin typeface="Times New Roman"/>
                <a:ea typeface="+mn-lt"/>
                <a:cs typeface="+mn-lt"/>
              </a:rPr>
              <a:t> sang </a:t>
            </a:r>
            <a:r>
              <a:rPr lang="en-US" sz="2200" err="1">
                <a:latin typeface="Times New Roman"/>
                <a:ea typeface="+mn-lt"/>
                <a:cs typeface="+mn-lt"/>
              </a:rPr>
              <a:t>xanh</a:t>
            </a:r>
            <a:r>
              <a:rPr lang="en-US" sz="2200">
                <a:latin typeface="Times New Roman"/>
                <a:ea typeface="+mn-lt"/>
                <a:cs typeface="+mn-lt"/>
              </a:rPr>
              <a:t>. </a:t>
            </a:r>
          </a:p>
          <a:p>
            <a:pPr algn="just">
              <a:lnSpc>
                <a:spcPct val="150000"/>
              </a:lnSpc>
            </a:pPr>
            <a:endParaRPr lang="en-US" sz="2200">
              <a:latin typeface="Times New Roman"/>
              <a:ea typeface="+mn-lt"/>
              <a:cs typeface="+mn-lt"/>
            </a:endParaRPr>
          </a:p>
          <a:p>
            <a:pPr algn="just">
              <a:lnSpc>
                <a:spcPct val="150000"/>
              </a:lnSpc>
            </a:pPr>
            <a:r>
              <a:rPr lang="en-US" sz="2200">
                <a:latin typeface="Times New Roman"/>
                <a:ea typeface="+mn-lt"/>
                <a:cs typeface="+mn-lt"/>
              </a:rPr>
              <a:t>Heatmap </a:t>
            </a:r>
            <a:r>
              <a:rPr lang="en-US" sz="2200" err="1">
                <a:latin typeface="Times New Roman"/>
                <a:ea typeface="+mn-lt"/>
                <a:cs typeface="+mn-lt"/>
              </a:rPr>
              <a:t>rất</a:t>
            </a:r>
            <a:r>
              <a:rPr lang="en-US" sz="2200">
                <a:latin typeface="Times New Roman"/>
                <a:ea typeface="+mn-lt"/>
                <a:cs typeface="+mn-lt"/>
              </a:rPr>
              <a:t> </a:t>
            </a:r>
            <a:r>
              <a:rPr lang="en-US" sz="2200" err="1">
                <a:latin typeface="Times New Roman"/>
                <a:ea typeface="+mn-lt"/>
                <a:cs typeface="+mn-lt"/>
              </a:rPr>
              <a:t>phổ</a:t>
            </a:r>
            <a:r>
              <a:rPr lang="en-US" sz="2200">
                <a:latin typeface="Times New Roman"/>
                <a:ea typeface="+mn-lt"/>
                <a:cs typeface="+mn-lt"/>
              </a:rPr>
              <a:t> </a:t>
            </a:r>
            <a:r>
              <a:rPr lang="en-US" sz="2200" err="1">
                <a:latin typeface="Times New Roman"/>
                <a:ea typeface="+mn-lt"/>
                <a:cs typeface="+mn-lt"/>
              </a:rPr>
              <a:t>biến</a:t>
            </a:r>
            <a:r>
              <a:rPr lang="en-US" sz="2200">
                <a:latin typeface="Times New Roman"/>
                <a:ea typeface="+mn-lt"/>
                <a:cs typeface="+mn-lt"/>
              </a:rPr>
              <a:t> </a:t>
            </a:r>
            <a:r>
              <a:rPr lang="en-US" sz="2200" err="1">
                <a:latin typeface="Times New Roman"/>
                <a:ea typeface="+mn-lt"/>
                <a:cs typeface="+mn-lt"/>
              </a:rPr>
              <a:t>trong</a:t>
            </a:r>
            <a:r>
              <a:rPr lang="en-US" sz="2200">
                <a:latin typeface="Times New Roman"/>
                <a:ea typeface="+mn-lt"/>
                <a:cs typeface="+mn-lt"/>
              </a:rPr>
              <a:t> </a:t>
            </a:r>
            <a:r>
              <a:rPr lang="en-US" sz="2200" err="1">
                <a:latin typeface="Times New Roman"/>
                <a:ea typeface="+mn-lt"/>
                <a:cs typeface="+mn-lt"/>
              </a:rPr>
              <a:t>báo</a:t>
            </a:r>
            <a:r>
              <a:rPr lang="en-US" sz="2200">
                <a:latin typeface="Times New Roman"/>
                <a:ea typeface="+mn-lt"/>
                <a:cs typeface="+mn-lt"/>
              </a:rPr>
              <a:t> </a:t>
            </a:r>
            <a:r>
              <a:rPr lang="en-US" sz="2200" err="1">
                <a:latin typeface="Times New Roman"/>
                <a:ea typeface="+mn-lt"/>
                <a:cs typeface="+mn-lt"/>
              </a:rPr>
              <a:t>cáo</a:t>
            </a:r>
            <a:r>
              <a:rPr lang="en-US" sz="2200">
                <a:latin typeface="Times New Roman"/>
                <a:ea typeface="+mn-lt"/>
                <a:cs typeface="+mn-lt"/>
              </a:rPr>
              <a:t> </a:t>
            </a:r>
            <a:r>
              <a:rPr lang="en-US" sz="2200" err="1">
                <a:latin typeface="Times New Roman"/>
                <a:ea typeface="+mn-lt"/>
                <a:cs typeface="+mn-lt"/>
              </a:rPr>
              <a:t>và</a:t>
            </a:r>
            <a:r>
              <a:rPr lang="en-US" sz="2200">
                <a:latin typeface="Times New Roman"/>
                <a:ea typeface="+mn-lt"/>
                <a:cs typeface="+mn-lt"/>
              </a:rPr>
              <a:t> </a:t>
            </a:r>
            <a:r>
              <a:rPr lang="en-US" sz="2200" err="1">
                <a:latin typeface="Times New Roman"/>
                <a:ea typeface="+mn-lt"/>
                <a:cs typeface="+mn-lt"/>
              </a:rPr>
              <a:t>phân</a:t>
            </a:r>
            <a:r>
              <a:rPr lang="en-US" sz="2200">
                <a:latin typeface="Times New Roman"/>
                <a:ea typeface="+mn-lt"/>
                <a:cs typeface="+mn-lt"/>
              </a:rPr>
              <a:t> </a:t>
            </a:r>
            <a:r>
              <a:rPr lang="en-US" sz="2200" err="1">
                <a:latin typeface="Times New Roman"/>
                <a:ea typeface="+mn-lt"/>
                <a:cs typeface="+mn-lt"/>
              </a:rPr>
              <a:t>tích</a:t>
            </a:r>
            <a:r>
              <a:rPr lang="en-US" sz="2200">
                <a:latin typeface="Times New Roman"/>
                <a:ea typeface="+mn-lt"/>
                <a:cs typeface="+mn-lt"/>
              </a:rPr>
              <a:t> </a:t>
            </a:r>
            <a:r>
              <a:rPr lang="en-US" sz="2200" err="1">
                <a:latin typeface="Times New Roman"/>
                <a:ea typeface="+mn-lt"/>
                <a:cs typeface="+mn-lt"/>
              </a:rPr>
              <a:t>thông</a:t>
            </a:r>
            <a:r>
              <a:rPr lang="en-US" sz="2200">
                <a:latin typeface="Times New Roman"/>
                <a:ea typeface="+mn-lt"/>
                <a:cs typeface="+mn-lt"/>
              </a:rPr>
              <a:t> tin </a:t>
            </a:r>
            <a:r>
              <a:rPr lang="en-US" sz="2200" err="1">
                <a:latin typeface="Times New Roman"/>
                <a:ea typeface="+mn-lt"/>
                <a:cs typeface="+mn-lt"/>
              </a:rPr>
              <a:t>kinh</a:t>
            </a:r>
            <a:r>
              <a:rPr lang="en-US" sz="2200">
                <a:latin typeface="Times New Roman"/>
                <a:ea typeface="+mn-lt"/>
                <a:cs typeface="+mn-lt"/>
              </a:rPr>
              <a:t> </a:t>
            </a:r>
            <a:r>
              <a:rPr lang="en-US" sz="2200" err="1">
                <a:latin typeface="Times New Roman"/>
                <a:ea typeface="+mn-lt"/>
                <a:cs typeface="+mn-lt"/>
              </a:rPr>
              <a:t>doanh</a:t>
            </a:r>
            <a:r>
              <a:rPr lang="en-US" sz="2200">
                <a:latin typeface="Times New Roman"/>
                <a:ea typeface="+mn-lt"/>
                <a:cs typeface="+mn-lt"/>
              </a:rPr>
              <a:t>.</a:t>
            </a:r>
            <a:endParaRPr lang="en-US">
              <a:latin typeface="Times New Roman"/>
              <a:ea typeface="+mn-lt"/>
              <a:cs typeface="+mn-lt"/>
            </a:endParaRPr>
          </a:p>
          <a:p>
            <a:pPr algn="just">
              <a:lnSpc>
                <a:spcPct val="150000"/>
              </a:lnSpc>
            </a:pPr>
            <a:endParaRPr lang="en-US" sz="2200">
              <a:latin typeface="Times New Roman"/>
              <a:cs typeface="Times New Roman"/>
            </a:endParaRPr>
          </a:p>
        </p:txBody>
      </p:sp>
    </p:spTree>
    <p:extLst>
      <p:ext uri="{BB962C8B-B14F-4D97-AF65-F5344CB8AC3E}">
        <p14:creationId xmlns:p14="http://schemas.microsoft.com/office/powerpoint/2010/main" val="2199720045"/>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NHIỆT</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46</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3980766" y="1371779"/>
            <a:ext cx="3517129" cy="1513139"/>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latin typeface="Times New Roman"/>
              <a:cs typeface="Times New Roman"/>
            </a:endParaRPr>
          </a:p>
          <a:p>
            <a:r>
              <a:rPr lang="en-US" err="1">
                <a:solidFill>
                  <a:srgbClr val="FF0000"/>
                </a:solidFill>
                <a:latin typeface="Times New Roman"/>
                <a:cs typeface="Times New Roman"/>
              </a:rPr>
              <a:t>Thực</a:t>
            </a:r>
            <a:r>
              <a:rPr lang="en-US">
                <a:solidFill>
                  <a:srgbClr val="FF0000"/>
                </a:solidFill>
                <a:latin typeface="Times New Roman"/>
                <a:cs typeface="Times New Roman"/>
              </a:rPr>
              <a:t> </a:t>
            </a:r>
            <a:r>
              <a:rPr lang="en-US" err="1">
                <a:solidFill>
                  <a:srgbClr val="FF0000"/>
                </a:solidFill>
                <a:latin typeface="Times New Roman"/>
                <a:cs typeface="Times New Roman"/>
              </a:rPr>
              <a:t>hiện</a:t>
            </a:r>
            <a:r>
              <a:rPr lang="en-US">
                <a:solidFill>
                  <a:srgbClr val="FF0000"/>
                </a:solidFill>
                <a:latin typeface="Times New Roman"/>
                <a:cs typeface="Times New Roman"/>
              </a:rPr>
              <a:t> </a:t>
            </a:r>
            <a:r>
              <a:rPr lang="en-US" err="1">
                <a:solidFill>
                  <a:srgbClr val="FF0000"/>
                </a:solidFill>
                <a:latin typeface="Times New Roman"/>
                <a:cs typeface="Times New Roman"/>
              </a:rPr>
              <a:t>chọn</a:t>
            </a:r>
            <a:r>
              <a:rPr lang="en-US">
                <a:solidFill>
                  <a:srgbClr val="FF0000"/>
                </a:solidFill>
                <a:latin typeface="Times New Roman"/>
                <a:cs typeface="Times New Roman"/>
              </a:rPr>
              <a:t> </a:t>
            </a:r>
            <a:r>
              <a:rPr lang="en-US" err="1">
                <a:solidFill>
                  <a:srgbClr val="FF0000"/>
                </a:solidFill>
                <a:latin typeface="Times New Roman"/>
                <a:cs typeface="Times New Roman"/>
              </a:rPr>
              <a:t>dữ</a:t>
            </a:r>
            <a:r>
              <a:rPr lang="en-US">
                <a:solidFill>
                  <a:srgbClr val="FF0000"/>
                </a:solidFill>
                <a:latin typeface="Times New Roman"/>
                <a:cs typeface="Times New Roman"/>
              </a:rPr>
              <a:t> </a:t>
            </a:r>
            <a:r>
              <a:rPr lang="en-US" err="1">
                <a:solidFill>
                  <a:srgbClr val="FF0000"/>
                </a:solidFill>
                <a:latin typeface="Times New Roman"/>
                <a:cs typeface="Times New Roman"/>
              </a:rPr>
              <a:t>liệu</a:t>
            </a:r>
            <a:r>
              <a:rPr lang="en-US">
                <a:solidFill>
                  <a:srgbClr val="FF0000"/>
                </a:solidFill>
                <a:latin typeface="Times New Roman"/>
                <a:cs typeface="Times New Roman"/>
              </a:rPr>
              <a:t>:</a:t>
            </a:r>
            <a:endParaRPr lang="en-US">
              <a:cs typeface="Segoe UI"/>
            </a:endParaRPr>
          </a:p>
          <a:p>
            <a:pPr marL="285750" indent="-285750">
              <a:buFont typeface="Calibri"/>
              <a:buChar char="-"/>
            </a:pPr>
            <a:r>
              <a:rPr lang="en-US" err="1">
                <a:solidFill>
                  <a:srgbClr val="FF0000"/>
                </a:solidFill>
                <a:latin typeface="Times New Roman"/>
                <a:ea typeface="+mn-lt"/>
                <a:cs typeface="Times New Roman"/>
              </a:rPr>
              <a:t>Chọn</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biểu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tượng</a:t>
            </a:r>
            <a:r>
              <a:rPr lang="en-US">
                <a:solidFill>
                  <a:srgbClr val="FF0000"/>
                </a:solidFill>
                <a:latin typeface="Times New Roman"/>
                <a:ea typeface="+mn-lt"/>
                <a:cs typeface="Times New Roman"/>
              </a:rPr>
              <a:t> matrix </a:t>
            </a:r>
            <a:r>
              <a:rPr lang="en-US" err="1">
                <a:solidFill>
                  <a:srgbClr val="FF0000"/>
                </a:solidFill>
                <a:latin typeface="Times New Roman"/>
                <a:ea typeface="+mn-lt"/>
                <a:cs typeface="Times New Roman"/>
              </a:rPr>
              <a:t>rồi</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thêm</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dữ</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liệu</a:t>
            </a:r>
            <a:r>
              <a:rPr lang="en-US">
                <a:solidFill>
                  <a:srgbClr val="FF0000"/>
                </a:solidFill>
                <a:latin typeface="Times New Roman"/>
                <a:ea typeface="+mn-lt"/>
                <a:cs typeface="Times New Roman"/>
              </a:rPr>
              <a:t> </a:t>
            </a:r>
            <a:r>
              <a:rPr lang="en-US" err="1">
                <a:solidFill>
                  <a:srgbClr val="FF0000"/>
                </a:solidFill>
                <a:latin typeface="Times New Roman"/>
                <a:ea typeface="+mn-lt"/>
                <a:cs typeface="Times New Roman"/>
              </a:rPr>
              <a:t>vào</a:t>
            </a:r>
            <a:r>
              <a:rPr lang="en-US">
                <a:solidFill>
                  <a:srgbClr val="FF0000"/>
                </a:solidFill>
                <a:latin typeface="Times New Roman"/>
                <a:ea typeface="+mn-lt"/>
                <a:cs typeface="Times New Roman"/>
              </a:rPr>
              <a:t> Rows </a:t>
            </a:r>
            <a:r>
              <a:rPr lang="en-US" err="1">
                <a:solidFill>
                  <a:srgbClr val="FF0000"/>
                </a:solidFill>
                <a:latin typeface="Times New Roman"/>
                <a:ea typeface="+mn-lt"/>
                <a:cs typeface="Times New Roman"/>
              </a:rPr>
              <a:t>và</a:t>
            </a:r>
            <a:r>
              <a:rPr lang="en-US">
                <a:solidFill>
                  <a:srgbClr val="FF0000"/>
                </a:solidFill>
                <a:latin typeface="Times New Roman"/>
                <a:ea typeface="+mn-lt"/>
                <a:cs typeface="Times New Roman"/>
              </a:rPr>
              <a:t> Values.</a:t>
            </a:r>
          </a:p>
          <a:p>
            <a:endParaRPr lang="en-US">
              <a:solidFill>
                <a:srgbClr val="FF0000"/>
              </a:solidFill>
              <a:latin typeface="Times New Roman"/>
              <a:ea typeface="+mn-lt"/>
              <a:cs typeface="Times New Roman"/>
            </a:endParaRPr>
          </a:p>
        </p:txBody>
      </p:sp>
      <p:pic>
        <p:nvPicPr>
          <p:cNvPr id="5" name="Picture 4" descr="A screenshot of a computer&#10;&#10;Description automatically generated">
            <a:extLst>
              <a:ext uri="{FF2B5EF4-FFF2-40B4-BE49-F238E27FC236}">
                <a16:creationId xmlns:a16="http://schemas.microsoft.com/office/drawing/2014/main" id="{AF853871-2369-A7B0-FEF7-FD67F0B2973C}"/>
              </a:ext>
            </a:extLst>
          </p:cNvPr>
          <p:cNvPicPr>
            <a:picLocks noChangeAspect="1"/>
          </p:cNvPicPr>
          <p:nvPr/>
        </p:nvPicPr>
        <p:blipFill>
          <a:blip r:embed="rId2"/>
          <a:stretch>
            <a:fillRect/>
          </a:stretch>
        </p:blipFill>
        <p:spPr>
          <a:xfrm>
            <a:off x="10044112" y="1121118"/>
            <a:ext cx="2009775" cy="35242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D9DD198-5894-C5E3-8460-77387162FC0C}"/>
              </a:ext>
            </a:extLst>
          </p:cNvPr>
          <p:cNvPicPr>
            <a:picLocks noChangeAspect="1"/>
          </p:cNvPicPr>
          <p:nvPr/>
        </p:nvPicPr>
        <p:blipFill>
          <a:blip r:embed="rId3"/>
          <a:stretch>
            <a:fillRect/>
          </a:stretch>
        </p:blipFill>
        <p:spPr>
          <a:xfrm>
            <a:off x="0" y="4858605"/>
            <a:ext cx="12192000" cy="1465654"/>
          </a:xfrm>
          <a:prstGeom prst="rect">
            <a:avLst/>
          </a:prstGeom>
        </p:spPr>
      </p:pic>
      <p:pic>
        <p:nvPicPr>
          <p:cNvPr id="8" name="Picture 7" descr="A screenshot of a calendar&#10;&#10;Description automatically generated">
            <a:extLst>
              <a:ext uri="{FF2B5EF4-FFF2-40B4-BE49-F238E27FC236}">
                <a16:creationId xmlns:a16="http://schemas.microsoft.com/office/drawing/2014/main" id="{B50B1FEA-9482-7BF2-5982-9C2BBAABE43A}"/>
              </a:ext>
            </a:extLst>
          </p:cNvPr>
          <p:cNvPicPr>
            <a:picLocks noChangeAspect="1"/>
          </p:cNvPicPr>
          <p:nvPr/>
        </p:nvPicPr>
        <p:blipFill>
          <a:blip r:embed="rId4"/>
          <a:stretch>
            <a:fillRect/>
          </a:stretch>
        </p:blipFill>
        <p:spPr>
          <a:xfrm>
            <a:off x="139400" y="3238242"/>
            <a:ext cx="9915525" cy="1390650"/>
          </a:xfrm>
          <a:prstGeom prst="rect">
            <a:avLst/>
          </a:prstGeom>
        </p:spPr>
      </p:pic>
    </p:spTree>
    <p:extLst>
      <p:ext uri="{BB962C8B-B14F-4D97-AF65-F5344CB8AC3E}">
        <p14:creationId xmlns:p14="http://schemas.microsoft.com/office/powerpoint/2010/main" val="284550905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br>
              <a:rPr lang="en-US">
                <a:latin typeface="Segoe UI Semibold"/>
                <a:cs typeface="Segoe UI Semibold"/>
              </a:rPr>
            </a:br>
            <a:r>
              <a:rPr lang="en-US">
                <a:solidFill>
                  <a:srgbClr val="C00000"/>
                </a:solidFill>
                <a:latin typeface="Segoe UI Semibold"/>
                <a:cs typeface="Segoe UI Semibold"/>
              </a:rPr>
              <a:t>BIỂU ĐỒ NHIỆT</a:t>
            </a:r>
            <a:endParaRPr lang="en-US">
              <a:solidFill>
                <a:srgbClr val="000000"/>
              </a:solidFill>
              <a:latin typeface="Segoe UI Semibold"/>
              <a:cs typeface="Segoe UI Semibold"/>
            </a:endParaRPr>
          </a:p>
          <a:p>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47</a:t>
            </a:fld>
            <a:endParaRPr lang="en-US"/>
          </a:p>
        </p:txBody>
      </p:sp>
      <p:sp>
        <p:nvSpPr>
          <p:cNvPr id="7" name="Flowchart: Process 6">
            <a:extLst>
              <a:ext uri="{FF2B5EF4-FFF2-40B4-BE49-F238E27FC236}">
                <a16:creationId xmlns:a16="http://schemas.microsoft.com/office/drawing/2014/main" id="{28E120AF-9188-2C28-C59E-85D52A512B09}"/>
              </a:ext>
            </a:extLst>
          </p:cNvPr>
          <p:cNvSpPr/>
          <p:nvPr/>
        </p:nvSpPr>
        <p:spPr>
          <a:xfrm>
            <a:off x="1108122" y="1364814"/>
            <a:ext cx="3517129" cy="3150105"/>
          </a:xfrm>
          <a:prstGeom prst="flowChartProcess">
            <a:avLst/>
          </a:prstGeom>
          <a:solidFill>
            <a:srgbClr val="D9D9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F0000"/>
              </a:solidFill>
              <a:latin typeface="Times New Roman"/>
              <a:ea typeface="+mn-lt"/>
              <a:cs typeface="+mn-lt"/>
            </a:endParaRPr>
          </a:p>
          <a:p>
            <a:pPr marL="285750" indent="-285750">
              <a:buFont typeface="Calibri"/>
              <a:buChar char="-"/>
            </a:pPr>
            <a:r>
              <a:rPr lang="en-US" err="1">
                <a:solidFill>
                  <a:srgbClr val="FF0000"/>
                </a:solidFill>
                <a:latin typeface="Times New Roman"/>
                <a:ea typeface="+mn-lt"/>
                <a:cs typeface="+mn-lt"/>
              </a:rPr>
              <a:t>Để</a:t>
            </a:r>
            <a:r>
              <a:rPr lang="en-US">
                <a:solidFill>
                  <a:srgbClr val="FF0000"/>
                </a:solidFill>
                <a:latin typeface="Times New Roman"/>
                <a:ea typeface="+mn-lt"/>
                <a:cs typeface="+mn-lt"/>
              </a:rPr>
              <a:t> </a:t>
            </a:r>
            <a:r>
              <a:rPr lang="en-US" err="1">
                <a:solidFill>
                  <a:srgbClr val="FF0000"/>
                </a:solidFill>
                <a:latin typeface="Times New Roman"/>
                <a:ea typeface="+mn-lt"/>
                <a:cs typeface="+mn-lt"/>
              </a:rPr>
              <a:t>làm</a:t>
            </a:r>
            <a:r>
              <a:rPr lang="en-US">
                <a:solidFill>
                  <a:srgbClr val="FF0000"/>
                </a:solidFill>
                <a:latin typeface="Times New Roman"/>
                <a:ea typeface="+mn-lt"/>
                <a:cs typeface="+mn-lt"/>
              </a:rPr>
              <a:t> </a:t>
            </a:r>
            <a:r>
              <a:rPr lang="en-US" err="1">
                <a:solidFill>
                  <a:srgbClr val="FF0000"/>
                </a:solidFill>
                <a:latin typeface="Times New Roman"/>
                <a:ea typeface="+mn-lt"/>
                <a:cs typeface="+mn-lt"/>
              </a:rPr>
              <a:t>sạch</a:t>
            </a:r>
            <a:r>
              <a:rPr lang="en-US">
                <a:solidFill>
                  <a:srgbClr val="FF0000"/>
                </a:solidFill>
                <a:latin typeface="Times New Roman"/>
                <a:ea typeface="+mn-lt"/>
                <a:cs typeface="+mn-lt"/>
              </a:rPr>
              <a:t> heatmap </a:t>
            </a:r>
            <a:r>
              <a:rPr lang="en-US" err="1">
                <a:solidFill>
                  <a:srgbClr val="FF0000"/>
                </a:solidFill>
                <a:latin typeface="Times New Roman"/>
                <a:ea typeface="+mn-lt"/>
                <a:cs typeface="+mn-lt"/>
              </a:rPr>
              <a:t>trong</a:t>
            </a:r>
            <a:r>
              <a:rPr lang="en-US">
                <a:solidFill>
                  <a:srgbClr val="FF0000"/>
                </a:solidFill>
                <a:latin typeface="Times New Roman"/>
                <a:ea typeface="+mn-lt"/>
                <a:cs typeface="+mn-lt"/>
              </a:rPr>
              <a:t> Power BI, </a:t>
            </a:r>
            <a:r>
              <a:rPr lang="en-US" err="1">
                <a:solidFill>
                  <a:srgbClr val="FF0000"/>
                </a:solidFill>
                <a:latin typeface="Times New Roman"/>
                <a:ea typeface="+mn-lt"/>
                <a:cs typeface="+mn-lt"/>
              </a:rPr>
              <a:t>vào</a:t>
            </a:r>
            <a:r>
              <a:rPr lang="en-US">
                <a:solidFill>
                  <a:srgbClr val="FF0000"/>
                </a:solidFill>
                <a:latin typeface="Times New Roman"/>
                <a:ea typeface="+mn-lt"/>
                <a:cs typeface="+mn-lt"/>
              </a:rPr>
              <a:t> </a:t>
            </a:r>
            <a:r>
              <a:rPr lang="en-US" b="1">
                <a:solidFill>
                  <a:srgbClr val="FF0000"/>
                </a:solidFill>
                <a:latin typeface="Times New Roman"/>
                <a:ea typeface="+mn-lt"/>
                <a:cs typeface="+mn-lt"/>
              </a:rPr>
              <a:t>Format your visual &gt; Visual</a:t>
            </a:r>
            <a:r>
              <a:rPr lang="en-US">
                <a:solidFill>
                  <a:srgbClr val="FF0000"/>
                </a:solidFill>
                <a:latin typeface="Times New Roman"/>
                <a:ea typeface="+mn-lt"/>
                <a:cs typeface="+mn-lt"/>
              </a:rPr>
              <a:t> </a:t>
            </a:r>
            <a:r>
              <a:rPr lang="en-US" err="1">
                <a:solidFill>
                  <a:srgbClr val="FF0000"/>
                </a:solidFill>
                <a:latin typeface="Times New Roman"/>
                <a:ea typeface="+mn-lt"/>
                <a:cs typeface="+mn-lt"/>
              </a:rPr>
              <a:t>và</a:t>
            </a:r>
            <a:r>
              <a:rPr lang="en-US">
                <a:solidFill>
                  <a:srgbClr val="FF0000"/>
                </a:solidFill>
                <a:latin typeface="Times New Roman"/>
                <a:ea typeface="+mn-lt"/>
                <a:cs typeface="+mn-lt"/>
              </a:rPr>
              <a:t> </a:t>
            </a:r>
            <a:r>
              <a:rPr lang="en-US" err="1">
                <a:solidFill>
                  <a:srgbClr val="FF0000"/>
                </a:solidFill>
                <a:latin typeface="Times New Roman"/>
                <a:ea typeface="+mn-lt"/>
                <a:cs typeface="+mn-lt"/>
              </a:rPr>
              <a:t>chọn</a:t>
            </a:r>
            <a:r>
              <a:rPr lang="en-US">
                <a:solidFill>
                  <a:srgbClr val="FF0000"/>
                </a:solidFill>
                <a:latin typeface="Times New Roman"/>
                <a:ea typeface="+mn-lt"/>
                <a:cs typeface="+mn-lt"/>
              </a:rPr>
              <a:t> </a:t>
            </a:r>
            <a:r>
              <a:rPr lang="en-US" b="1">
                <a:solidFill>
                  <a:srgbClr val="FF0000"/>
                </a:solidFill>
                <a:latin typeface="Times New Roman"/>
                <a:ea typeface="+mn-lt"/>
                <a:cs typeface="+mn-lt"/>
              </a:rPr>
              <a:t>Layout and style presets</a:t>
            </a:r>
            <a:r>
              <a:rPr lang="en-US">
                <a:solidFill>
                  <a:srgbClr val="FF0000"/>
                </a:solidFill>
                <a:latin typeface="Times New Roman"/>
                <a:ea typeface="+mn-lt"/>
                <a:cs typeface="+mn-lt"/>
              </a:rPr>
              <a:t> </a:t>
            </a:r>
            <a:r>
              <a:rPr lang="en-US" err="1">
                <a:solidFill>
                  <a:srgbClr val="FF0000"/>
                </a:solidFill>
                <a:latin typeface="Times New Roman"/>
                <a:ea typeface="+mn-lt"/>
                <a:cs typeface="+mn-lt"/>
              </a:rPr>
              <a:t>đổi</a:t>
            </a:r>
            <a:r>
              <a:rPr lang="en-US">
                <a:solidFill>
                  <a:srgbClr val="FF0000"/>
                </a:solidFill>
                <a:latin typeface="Times New Roman"/>
                <a:ea typeface="+mn-lt"/>
                <a:cs typeface="+mn-lt"/>
              </a:rPr>
              <a:t> </a:t>
            </a:r>
            <a:r>
              <a:rPr lang="en-US" b="1">
                <a:solidFill>
                  <a:srgbClr val="FF0000"/>
                </a:solidFill>
                <a:latin typeface="Times New Roman"/>
                <a:ea typeface="+mn-lt"/>
                <a:cs typeface="+mn-lt"/>
              </a:rPr>
              <a:t>Style</a:t>
            </a:r>
            <a:r>
              <a:rPr lang="en-US">
                <a:solidFill>
                  <a:srgbClr val="FF0000"/>
                </a:solidFill>
                <a:latin typeface="Times New Roman"/>
                <a:ea typeface="+mn-lt"/>
                <a:cs typeface="+mn-lt"/>
              </a:rPr>
              <a:t> </a:t>
            </a:r>
            <a:r>
              <a:rPr lang="en-US" err="1">
                <a:solidFill>
                  <a:srgbClr val="FF0000"/>
                </a:solidFill>
                <a:latin typeface="Times New Roman"/>
                <a:ea typeface="+mn-lt"/>
                <a:cs typeface="+mn-lt"/>
              </a:rPr>
              <a:t>thành</a:t>
            </a:r>
            <a:r>
              <a:rPr lang="en-US">
                <a:solidFill>
                  <a:srgbClr val="FF0000"/>
                </a:solidFill>
                <a:latin typeface="Times New Roman"/>
                <a:ea typeface="+mn-lt"/>
                <a:cs typeface="+mn-lt"/>
              </a:rPr>
              <a:t> “None”. </a:t>
            </a:r>
            <a:r>
              <a:rPr lang="en-US" err="1">
                <a:solidFill>
                  <a:srgbClr val="FF0000"/>
                </a:solidFill>
                <a:latin typeface="Times New Roman"/>
                <a:ea typeface="+mn-lt"/>
                <a:cs typeface="+mn-lt"/>
              </a:rPr>
              <a:t>Đồng</a:t>
            </a:r>
            <a:r>
              <a:rPr lang="en-US">
                <a:solidFill>
                  <a:srgbClr val="FF0000"/>
                </a:solidFill>
                <a:latin typeface="Times New Roman"/>
                <a:ea typeface="+mn-lt"/>
                <a:cs typeface="+mn-lt"/>
              </a:rPr>
              <a:t> </a:t>
            </a:r>
            <a:r>
              <a:rPr lang="en-US" err="1">
                <a:solidFill>
                  <a:srgbClr val="FF0000"/>
                </a:solidFill>
                <a:latin typeface="Times New Roman"/>
                <a:ea typeface="+mn-lt"/>
                <a:cs typeface="+mn-lt"/>
              </a:rPr>
              <a:t>thời</a:t>
            </a:r>
            <a:r>
              <a:rPr lang="en-US">
                <a:solidFill>
                  <a:srgbClr val="FF0000"/>
                </a:solidFill>
                <a:latin typeface="Times New Roman"/>
                <a:ea typeface="+mn-lt"/>
                <a:cs typeface="+mn-lt"/>
              </a:rPr>
              <a:t>, </a:t>
            </a:r>
            <a:r>
              <a:rPr lang="en-US" err="1">
                <a:solidFill>
                  <a:srgbClr val="FF0000"/>
                </a:solidFill>
                <a:latin typeface="Times New Roman"/>
                <a:ea typeface="+mn-lt"/>
                <a:cs typeface="+mn-lt"/>
              </a:rPr>
              <a:t>tắt</a:t>
            </a:r>
            <a:r>
              <a:rPr lang="en-US">
                <a:solidFill>
                  <a:srgbClr val="FF0000"/>
                </a:solidFill>
                <a:latin typeface="Times New Roman"/>
                <a:ea typeface="+mn-lt"/>
                <a:cs typeface="+mn-lt"/>
              </a:rPr>
              <a:t> </a:t>
            </a:r>
            <a:r>
              <a:rPr lang="en-US" b="1">
                <a:solidFill>
                  <a:srgbClr val="FF0000"/>
                </a:solidFill>
                <a:latin typeface="Times New Roman"/>
                <a:ea typeface="+mn-lt"/>
                <a:cs typeface="+mn-lt"/>
              </a:rPr>
              <a:t>Column subtotals</a:t>
            </a:r>
            <a:r>
              <a:rPr lang="en-US">
                <a:solidFill>
                  <a:srgbClr val="FF0000"/>
                </a:solidFill>
                <a:latin typeface="Times New Roman"/>
                <a:ea typeface="+mn-lt"/>
                <a:cs typeface="+mn-lt"/>
              </a:rPr>
              <a:t> </a:t>
            </a:r>
            <a:r>
              <a:rPr lang="en-US" err="1">
                <a:solidFill>
                  <a:srgbClr val="FF0000"/>
                </a:solidFill>
                <a:latin typeface="Times New Roman"/>
                <a:ea typeface="+mn-lt"/>
                <a:cs typeface="+mn-lt"/>
              </a:rPr>
              <a:t>và</a:t>
            </a:r>
            <a:r>
              <a:rPr lang="en-US">
                <a:solidFill>
                  <a:srgbClr val="FF0000"/>
                </a:solidFill>
                <a:latin typeface="Times New Roman"/>
                <a:ea typeface="+mn-lt"/>
                <a:cs typeface="+mn-lt"/>
              </a:rPr>
              <a:t> </a:t>
            </a:r>
            <a:r>
              <a:rPr lang="en-US" b="1">
                <a:solidFill>
                  <a:srgbClr val="FF0000"/>
                </a:solidFill>
                <a:latin typeface="Times New Roman"/>
                <a:ea typeface="+mn-lt"/>
                <a:cs typeface="+mn-lt"/>
              </a:rPr>
              <a:t>Row subtotals</a:t>
            </a:r>
            <a:r>
              <a:rPr lang="en-US">
                <a:solidFill>
                  <a:srgbClr val="FF0000"/>
                </a:solidFill>
                <a:latin typeface="Times New Roman"/>
                <a:ea typeface="+mn-lt"/>
                <a:cs typeface="+mn-lt"/>
              </a:rPr>
              <a:t> </a:t>
            </a:r>
            <a:r>
              <a:rPr lang="en-US" err="1">
                <a:solidFill>
                  <a:srgbClr val="FF0000"/>
                </a:solidFill>
                <a:latin typeface="Times New Roman"/>
                <a:ea typeface="+mn-lt"/>
                <a:cs typeface="+mn-lt"/>
              </a:rPr>
              <a:t>vì</a:t>
            </a:r>
            <a:r>
              <a:rPr lang="en-US">
                <a:solidFill>
                  <a:srgbClr val="FF0000"/>
                </a:solidFill>
                <a:latin typeface="Times New Roman"/>
                <a:ea typeface="+mn-lt"/>
                <a:cs typeface="+mn-lt"/>
              </a:rPr>
              <a:t> </a:t>
            </a:r>
            <a:r>
              <a:rPr lang="en-US" err="1">
                <a:solidFill>
                  <a:srgbClr val="FF0000"/>
                </a:solidFill>
                <a:latin typeface="Times New Roman"/>
                <a:ea typeface="+mn-lt"/>
                <a:cs typeface="+mn-lt"/>
              </a:rPr>
              <a:t>không</a:t>
            </a:r>
            <a:r>
              <a:rPr lang="en-US">
                <a:solidFill>
                  <a:srgbClr val="FF0000"/>
                </a:solidFill>
                <a:latin typeface="Times New Roman"/>
                <a:ea typeface="+mn-lt"/>
                <a:cs typeface="+mn-lt"/>
              </a:rPr>
              <a:t> </a:t>
            </a:r>
            <a:r>
              <a:rPr lang="en-US" err="1">
                <a:solidFill>
                  <a:srgbClr val="FF0000"/>
                </a:solidFill>
                <a:latin typeface="Times New Roman"/>
                <a:ea typeface="+mn-lt"/>
                <a:cs typeface="+mn-lt"/>
              </a:rPr>
              <a:t>cần</a:t>
            </a:r>
            <a:r>
              <a:rPr lang="en-US">
                <a:solidFill>
                  <a:srgbClr val="FF0000"/>
                </a:solidFill>
                <a:latin typeface="Times New Roman"/>
                <a:ea typeface="+mn-lt"/>
                <a:cs typeface="+mn-lt"/>
              </a:rPr>
              <a:t> </a:t>
            </a:r>
            <a:r>
              <a:rPr lang="en-US" err="1">
                <a:solidFill>
                  <a:srgbClr val="FF0000"/>
                </a:solidFill>
                <a:latin typeface="Times New Roman"/>
                <a:ea typeface="+mn-lt"/>
                <a:cs typeface="+mn-lt"/>
              </a:rPr>
              <a:t>thiết</a:t>
            </a:r>
            <a:r>
              <a:rPr lang="en-US">
                <a:solidFill>
                  <a:srgbClr val="FF0000"/>
                </a:solidFill>
                <a:latin typeface="Times New Roman"/>
                <a:ea typeface="+mn-lt"/>
                <a:cs typeface="+mn-lt"/>
              </a:rPr>
              <a:t> </a:t>
            </a:r>
            <a:r>
              <a:rPr lang="en-US" err="1">
                <a:solidFill>
                  <a:srgbClr val="FF0000"/>
                </a:solidFill>
                <a:latin typeface="Times New Roman"/>
                <a:ea typeface="+mn-lt"/>
                <a:cs typeface="+mn-lt"/>
              </a:rPr>
              <a:t>cho</a:t>
            </a:r>
            <a:r>
              <a:rPr lang="en-US">
                <a:solidFill>
                  <a:srgbClr val="FF0000"/>
                </a:solidFill>
                <a:latin typeface="Times New Roman"/>
                <a:ea typeface="+mn-lt"/>
                <a:cs typeface="+mn-lt"/>
              </a:rPr>
              <a:t> heatmap.</a:t>
            </a:r>
            <a:endParaRPr lang="en-US">
              <a:solidFill>
                <a:srgbClr val="FF0000"/>
              </a:solidFill>
              <a:latin typeface="Times New Roman"/>
              <a:cs typeface="Segoe UI"/>
            </a:endParaRPr>
          </a:p>
          <a:p>
            <a:pPr marL="285750" indent="-285750">
              <a:buFont typeface="Calibri"/>
              <a:buChar char="-"/>
            </a:pPr>
            <a:r>
              <a:rPr lang="en-US" err="1">
                <a:solidFill>
                  <a:srgbClr val="FF0000"/>
                </a:solidFill>
                <a:latin typeface="Times New Roman"/>
                <a:cs typeface="Segoe UI"/>
              </a:rPr>
              <a:t>Chọn</a:t>
            </a:r>
            <a:r>
              <a:rPr lang="en-US">
                <a:solidFill>
                  <a:srgbClr val="FF0000"/>
                </a:solidFill>
                <a:latin typeface="Times New Roman"/>
                <a:cs typeface="Segoe UI"/>
              </a:rPr>
              <a:t> Cell elements </a:t>
            </a:r>
            <a:r>
              <a:rPr lang="en-US" err="1">
                <a:solidFill>
                  <a:srgbClr val="FF0000"/>
                </a:solidFill>
                <a:latin typeface="Times New Roman"/>
                <a:cs typeface="Segoe UI"/>
              </a:rPr>
              <a:t>lần</a:t>
            </a:r>
            <a:r>
              <a:rPr lang="en-US">
                <a:solidFill>
                  <a:srgbClr val="FF0000"/>
                </a:solidFill>
                <a:latin typeface="Times New Roman"/>
                <a:cs typeface="Segoe UI"/>
              </a:rPr>
              <a:t> </a:t>
            </a:r>
            <a:r>
              <a:rPr lang="en-US" err="1">
                <a:solidFill>
                  <a:srgbClr val="FF0000"/>
                </a:solidFill>
                <a:latin typeface="Times New Roman"/>
                <a:cs typeface="Segoe UI"/>
              </a:rPr>
              <a:t>lượt</a:t>
            </a:r>
            <a:r>
              <a:rPr lang="en-US">
                <a:solidFill>
                  <a:srgbClr val="FF0000"/>
                </a:solidFill>
                <a:latin typeface="Times New Roman"/>
                <a:cs typeface="Segoe UI"/>
              </a:rPr>
              <a:t> </a:t>
            </a:r>
            <a:r>
              <a:rPr lang="en-US" err="1">
                <a:solidFill>
                  <a:srgbClr val="FF0000"/>
                </a:solidFill>
                <a:latin typeface="Times New Roman"/>
                <a:cs typeface="Segoe UI"/>
              </a:rPr>
              <a:t>chọn</a:t>
            </a:r>
            <a:r>
              <a:rPr lang="en-US">
                <a:solidFill>
                  <a:srgbClr val="FF0000"/>
                </a:solidFill>
                <a:latin typeface="Times New Roman"/>
                <a:cs typeface="Segoe UI"/>
              </a:rPr>
              <a:t> On Background color </a:t>
            </a:r>
            <a:r>
              <a:rPr lang="en-US" err="1">
                <a:solidFill>
                  <a:srgbClr val="FF0000"/>
                </a:solidFill>
                <a:latin typeface="Times New Roman"/>
                <a:cs typeface="Segoe UI"/>
              </a:rPr>
              <a:t>và</a:t>
            </a:r>
            <a:r>
              <a:rPr lang="en-US">
                <a:solidFill>
                  <a:srgbClr val="FF0000"/>
                </a:solidFill>
                <a:latin typeface="Times New Roman"/>
                <a:cs typeface="Segoe UI"/>
              </a:rPr>
              <a:t> Font color </a:t>
            </a:r>
            <a:r>
              <a:rPr lang="en-US" err="1">
                <a:solidFill>
                  <a:srgbClr val="FF0000"/>
                </a:solidFill>
                <a:latin typeface="Times New Roman"/>
                <a:cs typeface="Segoe UI"/>
              </a:rPr>
              <a:t>cho</a:t>
            </a:r>
            <a:r>
              <a:rPr lang="en-US">
                <a:solidFill>
                  <a:srgbClr val="FF0000"/>
                </a:solidFill>
                <a:latin typeface="Times New Roman"/>
                <a:cs typeface="Segoe UI"/>
              </a:rPr>
              <a:t> </a:t>
            </a:r>
            <a:r>
              <a:rPr lang="en-US" err="1">
                <a:solidFill>
                  <a:srgbClr val="FF0000"/>
                </a:solidFill>
                <a:latin typeface="Times New Roman"/>
                <a:cs typeface="Segoe UI"/>
              </a:rPr>
              <a:t>tất</a:t>
            </a:r>
            <a:r>
              <a:rPr lang="en-US">
                <a:solidFill>
                  <a:srgbClr val="FF0000"/>
                </a:solidFill>
                <a:latin typeface="Times New Roman"/>
                <a:cs typeface="Segoe UI"/>
              </a:rPr>
              <a:t> </a:t>
            </a:r>
            <a:r>
              <a:rPr lang="en-US" err="1">
                <a:solidFill>
                  <a:srgbClr val="FF0000"/>
                </a:solidFill>
                <a:latin typeface="Times New Roman"/>
                <a:cs typeface="Segoe UI"/>
              </a:rPr>
              <a:t>cả</a:t>
            </a:r>
            <a:r>
              <a:rPr lang="en-US">
                <a:solidFill>
                  <a:srgbClr val="FF0000"/>
                </a:solidFill>
                <a:latin typeface="Times New Roman"/>
                <a:cs typeface="Segoe UI"/>
              </a:rPr>
              <a:t> </a:t>
            </a:r>
            <a:r>
              <a:rPr lang="en-US" err="1">
                <a:solidFill>
                  <a:srgbClr val="FF0000"/>
                </a:solidFill>
                <a:latin typeface="Times New Roman"/>
                <a:cs typeface="Segoe UI"/>
              </a:rPr>
              <a:t>các</a:t>
            </a:r>
            <a:r>
              <a:rPr lang="en-US">
                <a:solidFill>
                  <a:srgbClr val="FF0000"/>
                </a:solidFill>
                <a:latin typeface="Times New Roman"/>
                <a:cs typeface="Segoe UI"/>
              </a:rPr>
              <a:t> Series</a:t>
            </a:r>
          </a:p>
          <a:p>
            <a:endParaRPr lang="en-US">
              <a:solidFill>
                <a:srgbClr val="FF0000"/>
              </a:solidFill>
              <a:latin typeface="Times New Roman"/>
              <a:cs typeface="Times New Roman"/>
            </a:endParaRPr>
          </a:p>
        </p:txBody>
      </p:sp>
      <p:pic>
        <p:nvPicPr>
          <p:cNvPr id="4" name="Picture 3" descr="A blue and white squares with black text&#10;&#10;Description automatically generated">
            <a:extLst>
              <a:ext uri="{FF2B5EF4-FFF2-40B4-BE49-F238E27FC236}">
                <a16:creationId xmlns:a16="http://schemas.microsoft.com/office/drawing/2014/main" id="{87CF2D26-0B65-E7A8-CBEF-36E744790C22}"/>
              </a:ext>
            </a:extLst>
          </p:cNvPr>
          <p:cNvPicPr>
            <a:picLocks noChangeAspect="1"/>
          </p:cNvPicPr>
          <p:nvPr/>
        </p:nvPicPr>
        <p:blipFill>
          <a:blip r:embed="rId2"/>
          <a:stretch>
            <a:fillRect/>
          </a:stretch>
        </p:blipFill>
        <p:spPr>
          <a:xfrm>
            <a:off x="0" y="4857507"/>
            <a:ext cx="12192000" cy="1615216"/>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D40DCAF4-BE70-1796-E1D3-19D8C1604164}"/>
              </a:ext>
            </a:extLst>
          </p:cNvPr>
          <p:cNvPicPr>
            <a:picLocks noChangeAspect="1"/>
          </p:cNvPicPr>
          <p:nvPr/>
        </p:nvPicPr>
        <p:blipFill>
          <a:blip r:embed="rId3"/>
          <a:stretch>
            <a:fillRect/>
          </a:stretch>
        </p:blipFill>
        <p:spPr>
          <a:xfrm>
            <a:off x="5389863" y="1464791"/>
            <a:ext cx="1885950" cy="13335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3233211-3E40-DF3E-BC3B-784E1FD6EABC}"/>
              </a:ext>
            </a:extLst>
          </p:cNvPr>
          <p:cNvPicPr>
            <a:picLocks noChangeAspect="1"/>
          </p:cNvPicPr>
          <p:nvPr/>
        </p:nvPicPr>
        <p:blipFill>
          <a:blip r:embed="rId4"/>
          <a:stretch>
            <a:fillRect/>
          </a:stretch>
        </p:blipFill>
        <p:spPr>
          <a:xfrm>
            <a:off x="7595672" y="1301836"/>
            <a:ext cx="2066925" cy="26479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CFEB1EF-1E93-5968-2C84-91F862968B3E}"/>
              </a:ext>
            </a:extLst>
          </p:cNvPr>
          <p:cNvPicPr>
            <a:picLocks noChangeAspect="1"/>
          </p:cNvPicPr>
          <p:nvPr/>
        </p:nvPicPr>
        <p:blipFill>
          <a:blip r:embed="rId5"/>
          <a:stretch>
            <a:fillRect/>
          </a:stretch>
        </p:blipFill>
        <p:spPr>
          <a:xfrm>
            <a:off x="5275563" y="2943225"/>
            <a:ext cx="2114550" cy="97155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29D23C55-7537-8E35-9B5E-B87E3912BAAC}"/>
              </a:ext>
            </a:extLst>
          </p:cNvPr>
          <p:cNvPicPr>
            <a:picLocks noChangeAspect="1"/>
          </p:cNvPicPr>
          <p:nvPr/>
        </p:nvPicPr>
        <p:blipFill>
          <a:blip r:embed="rId6"/>
          <a:stretch>
            <a:fillRect/>
          </a:stretch>
        </p:blipFill>
        <p:spPr>
          <a:xfrm>
            <a:off x="9968814" y="1096405"/>
            <a:ext cx="2057400" cy="3676650"/>
          </a:xfrm>
          <a:prstGeom prst="rect">
            <a:avLst/>
          </a:prstGeom>
        </p:spPr>
      </p:pic>
    </p:spTree>
    <p:extLst>
      <p:ext uri="{BB962C8B-B14F-4D97-AF65-F5344CB8AC3E}">
        <p14:creationId xmlns:p14="http://schemas.microsoft.com/office/powerpoint/2010/main" val="882477919"/>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C175-5C04-ACB8-B74D-786147921132}"/>
              </a:ext>
            </a:extLst>
          </p:cNvPr>
          <p:cNvSpPr>
            <a:spLocks noGrp="1"/>
          </p:cNvSpPr>
          <p:nvPr>
            <p:ph type="title"/>
          </p:nvPr>
        </p:nvSpPr>
        <p:spPr/>
        <p:txBody>
          <a:bodyPr/>
          <a:lstStyle/>
          <a:p>
            <a:endParaRPr lang="en-US"/>
          </a:p>
        </p:txBody>
      </p:sp>
      <p:pic>
        <p:nvPicPr>
          <p:cNvPr id="3" name="Picture 2" descr="Free Google Thank You Slide &amp; PowerPoint Templates">
            <a:extLst>
              <a:ext uri="{FF2B5EF4-FFF2-40B4-BE49-F238E27FC236}">
                <a16:creationId xmlns:a16="http://schemas.microsoft.com/office/drawing/2014/main" id="{FC758832-875D-FCC6-680B-19ACF67938C0}"/>
              </a:ext>
            </a:extLst>
          </p:cNvPr>
          <p:cNvPicPr>
            <a:picLocks noChangeAspect="1"/>
          </p:cNvPicPr>
          <p:nvPr/>
        </p:nvPicPr>
        <p:blipFill>
          <a:blip r:embed="rId2"/>
          <a:stretch>
            <a:fillRect/>
          </a:stretch>
        </p:blipFill>
        <p:spPr>
          <a:xfrm>
            <a:off x="-4481" y="1682"/>
            <a:ext cx="12200962" cy="6854637"/>
          </a:xfrm>
          <a:prstGeom prst="rect">
            <a:avLst/>
          </a:prstGeom>
        </p:spPr>
      </p:pic>
    </p:spTree>
    <p:extLst>
      <p:ext uri="{BB962C8B-B14F-4D97-AF65-F5344CB8AC3E}">
        <p14:creationId xmlns:p14="http://schemas.microsoft.com/office/powerpoint/2010/main" val="14174687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TẢI VÀ CÀI ĐẶT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5</a:t>
            </a:fld>
            <a:endParaRPr lang="en-US"/>
          </a:p>
        </p:txBody>
      </p:sp>
      <p:pic>
        <p:nvPicPr>
          <p:cNvPr id="6" name="Picture 5" descr="A screenshot of a computer&#10;&#10;Description automatically generated">
            <a:extLst>
              <a:ext uri="{FF2B5EF4-FFF2-40B4-BE49-F238E27FC236}">
                <a16:creationId xmlns:a16="http://schemas.microsoft.com/office/drawing/2014/main" id="{E4C3F519-0B66-4059-613E-EE2D9EA604CE}"/>
              </a:ext>
            </a:extLst>
          </p:cNvPr>
          <p:cNvPicPr>
            <a:picLocks noChangeAspect="1"/>
          </p:cNvPicPr>
          <p:nvPr/>
        </p:nvPicPr>
        <p:blipFill>
          <a:blip r:embed="rId2"/>
          <a:stretch>
            <a:fillRect/>
          </a:stretch>
        </p:blipFill>
        <p:spPr>
          <a:xfrm>
            <a:off x="300878" y="984437"/>
            <a:ext cx="11029950" cy="5875245"/>
          </a:xfrm>
          <a:prstGeom prst="rect">
            <a:avLst/>
          </a:prstGeom>
        </p:spPr>
      </p:pic>
      <p:cxnSp>
        <p:nvCxnSpPr>
          <p:cNvPr id="8" name="Straight Arrow Connector 7">
            <a:extLst>
              <a:ext uri="{FF2B5EF4-FFF2-40B4-BE49-F238E27FC236}">
                <a16:creationId xmlns:a16="http://schemas.microsoft.com/office/drawing/2014/main" id="{04A28402-B0D5-2A5B-9D07-3EF3AC6B881B}"/>
              </a:ext>
            </a:extLst>
          </p:cNvPr>
          <p:cNvCxnSpPr/>
          <p:nvPr/>
        </p:nvCxnSpPr>
        <p:spPr>
          <a:xfrm flipH="1">
            <a:off x="7065820" y="4770165"/>
            <a:ext cx="2965468" cy="12439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369BFB8-78EE-8821-10E9-A8358CCF610D}"/>
              </a:ext>
            </a:extLst>
          </p:cNvPr>
          <p:cNvSpPr txBox="1"/>
          <p:nvPr/>
        </p:nvSpPr>
        <p:spPr>
          <a:xfrm>
            <a:off x="9837106" y="4293540"/>
            <a:ext cx="190722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err="1">
                <a:solidFill>
                  <a:srgbClr val="FF0000"/>
                </a:solidFill>
                <a:latin typeface="Times New Roman"/>
                <a:cs typeface="Times New Roman"/>
              </a:rPr>
              <a:t>Chọn</a:t>
            </a:r>
            <a:r>
              <a:rPr lang="en-US" sz="2500" b="1">
                <a:solidFill>
                  <a:srgbClr val="FF0000"/>
                </a:solidFill>
                <a:latin typeface="Times New Roman"/>
                <a:cs typeface="Times New Roman"/>
              </a:rPr>
              <a:t> ở </a:t>
            </a:r>
            <a:r>
              <a:rPr lang="en-US" sz="2500" b="1" err="1">
                <a:solidFill>
                  <a:srgbClr val="FF0000"/>
                </a:solidFill>
                <a:latin typeface="Times New Roman"/>
                <a:cs typeface="Times New Roman"/>
              </a:rPr>
              <a:t>đây</a:t>
            </a:r>
            <a:endParaRPr lang="en-US" sz="2500" b="1">
              <a:solidFill>
                <a:srgbClr val="FF0000"/>
              </a:solidFill>
              <a:latin typeface="Times New Roman"/>
              <a:cs typeface="Times New Roman"/>
            </a:endParaRPr>
          </a:p>
        </p:txBody>
      </p:sp>
    </p:spTree>
    <p:extLst>
      <p:ext uri="{BB962C8B-B14F-4D97-AF65-F5344CB8AC3E}">
        <p14:creationId xmlns:p14="http://schemas.microsoft.com/office/powerpoint/2010/main" val="323810782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TẢI VÀ CÀI ĐẶT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6</a:t>
            </a:fld>
            <a:endParaRPr lang="en-US"/>
          </a:p>
        </p:txBody>
      </p:sp>
      <p:pic>
        <p:nvPicPr>
          <p:cNvPr id="4" name="Picture 3" descr="A screenshot of a computer&#10;&#10;Description automatically generated">
            <a:extLst>
              <a:ext uri="{FF2B5EF4-FFF2-40B4-BE49-F238E27FC236}">
                <a16:creationId xmlns:a16="http://schemas.microsoft.com/office/drawing/2014/main" id="{A71378E8-19BE-9120-FBFC-B8890BA1C17D}"/>
              </a:ext>
            </a:extLst>
          </p:cNvPr>
          <p:cNvPicPr>
            <a:picLocks noChangeAspect="1"/>
          </p:cNvPicPr>
          <p:nvPr/>
        </p:nvPicPr>
        <p:blipFill>
          <a:blip r:embed="rId2"/>
          <a:stretch>
            <a:fillRect/>
          </a:stretch>
        </p:blipFill>
        <p:spPr>
          <a:xfrm>
            <a:off x="2442292" y="1686008"/>
            <a:ext cx="7067550" cy="4257675"/>
          </a:xfrm>
          <a:prstGeom prst="rect">
            <a:avLst/>
          </a:prstGeom>
        </p:spPr>
      </p:pic>
      <p:cxnSp>
        <p:nvCxnSpPr>
          <p:cNvPr id="7" name="Straight Arrow Connector 6">
            <a:extLst>
              <a:ext uri="{FF2B5EF4-FFF2-40B4-BE49-F238E27FC236}">
                <a16:creationId xmlns:a16="http://schemas.microsoft.com/office/drawing/2014/main" id="{BCE613F5-4481-9DD3-1068-18D04F40AFD4}"/>
              </a:ext>
            </a:extLst>
          </p:cNvPr>
          <p:cNvCxnSpPr/>
          <p:nvPr/>
        </p:nvCxnSpPr>
        <p:spPr>
          <a:xfrm flipH="1" flipV="1">
            <a:off x="5973228" y="5187364"/>
            <a:ext cx="1259289" cy="21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3C02E0D-FE10-D9DA-C6C2-FC382B2301D0}"/>
              </a:ext>
            </a:extLst>
          </p:cNvPr>
          <p:cNvSpPr txBox="1"/>
          <p:nvPr/>
        </p:nvSpPr>
        <p:spPr>
          <a:xfrm>
            <a:off x="7371812" y="4951129"/>
            <a:ext cx="207655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err="1">
                <a:solidFill>
                  <a:srgbClr val="FF0000"/>
                </a:solidFill>
                <a:latin typeface="Times New Roman"/>
                <a:cs typeface="Times New Roman"/>
              </a:rPr>
              <a:t>Chọn</a:t>
            </a:r>
            <a:r>
              <a:rPr lang="en-US" sz="2500" b="1">
                <a:solidFill>
                  <a:srgbClr val="FF0000"/>
                </a:solidFill>
                <a:latin typeface="Times New Roman"/>
                <a:cs typeface="Times New Roman"/>
              </a:rPr>
              <a:t> ở </a:t>
            </a:r>
            <a:r>
              <a:rPr lang="en-US" sz="2500" b="1" err="1">
                <a:solidFill>
                  <a:srgbClr val="FF0000"/>
                </a:solidFill>
                <a:latin typeface="Times New Roman"/>
                <a:cs typeface="Times New Roman"/>
              </a:rPr>
              <a:t>đây</a:t>
            </a:r>
            <a:endParaRPr lang="en-US" sz="2500" b="1">
              <a:solidFill>
                <a:srgbClr val="FF0000"/>
              </a:solidFill>
              <a:latin typeface="Times New Roman"/>
              <a:cs typeface="Times New Roman"/>
            </a:endParaRPr>
          </a:p>
        </p:txBody>
      </p:sp>
    </p:spTree>
    <p:extLst>
      <p:ext uri="{BB962C8B-B14F-4D97-AF65-F5344CB8AC3E}">
        <p14:creationId xmlns:p14="http://schemas.microsoft.com/office/powerpoint/2010/main" val="266099329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TẢI VÀ CÀI ĐẶT POWER BI DESKTOP</a:t>
            </a:r>
            <a:endParaRPr lang="en-US">
              <a:solidFill>
                <a:srgbClr val="C00000"/>
              </a:solidFill>
            </a:endParaRPr>
          </a:p>
        </p:txBody>
      </p:sp>
      <p:pic>
        <p:nvPicPr>
          <p:cNvPr id="5" name="Picture 4" descr="A screenshot of a computer&#10;&#10;Description automatically generated">
            <a:extLst>
              <a:ext uri="{FF2B5EF4-FFF2-40B4-BE49-F238E27FC236}">
                <a16:creationId xmlns:a16="http://schemas.microsoft.com/office/drawing/2014/main" id="{8684B64B-9D50-25A7-3230-0E063CC5137F}"/>
              </a:ext>
            </a:extLst>
          </p:cNvPr>
          <p:cNvPicPr>
            <a:picLocks noChangeAspect="1"/>
          </p:cNvPicPr>
          <p:nvPr/>
        </p:nvPicPr>
        <p:blipFill>
          <a:blip r:embed="rId2"/>
          <a:stretch>
            <a:fillRect/>
          </a:stretch>
        </p:blipFill>
        <p:spPr>
          <a:xfrm>
            <a:off x="4070" y="1717914"/>
            <a:ext cx="12189198" cy="3842658"/>
          </a:xfrm>
          <a:prstGeom prst="rect">
            <a:avLst/>
          </a:prstGeom>
        </p:spPr>
      </p:pic>
      <p:cxnSp>
        <p:nvCxnSpPr>
          <p:cNvPr id="6" name="Straight Arrow Connector 5">
            <a:extLst>
              <a:ext uri="{FF2B5EF4-FFF2-40B4-BE49-F238E27FC236}">
                <a16:creationId xmlns:a16="http://schemas.microsoft.com/office/drawing/2014/main" id="{BCE613F5-4481-9DD3-1068-18D04F40AFD4}"/>
              </a:ext>
            </a:extLst>
          </p:cNvPr>
          <p:cNvCxnSpPr/>
          <p:nvPr/>
        </p:nvCxnSpPr>
        <p:spPr>
          <a:xfrm flipH="1" flipV="1">
            <a:off x="10973719" y="3187201"/>
            <a:ext cx="3341" cy="1091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8">
            <a:extLst>
              <a:ext uri="{FF2B5EF4-FFF2-40B4-BE49-F238E27FC236}">
                <a16:creationId xmlns:a16="http://schemas.microsoft.com/office/drawing/2014/main" id="{599D1CE3-40E7-2F1C-D000-E8AD93954CF8}"/>
              </a:ext>
            </a:extLst>
          </p:cNvPr>
          <p:cNvSpPr txBox="1"/>
          <p:nvPr/>
        </p:nvSpPr>
        <p:spPr>
          <a:xfrm>
            <a:off x="9896158" y="4287003"/>
            <a:ext cx="191931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err="1">
                <a:solidFill>
                  <a:srgbClr val="FF0000"/>
                </a:solidFill>
                <a:latin typeface="Times New Roman"/>
                <a:cs typeface="Segoe UI"/>
              </a:rPr>
              <a:t>Chọn</a:t>
            </a:r>
            <a:r>
              <a:rPr lang="en-US" sz="2500" b="1">
                <a:solidFill>
                  <a:srgbClr val="FF0000"/>
                </a:solidFill>
                <a:latin typeface="Times New Roman"/>
                <a:cs typeface="Segoe UI"/>
              </a:rPr>
              <a:t> ở </a:t>
            </a:r>
            <a:r>
              <a:rPr lang="en-US" sz="2500" b="1" err="1">
                <a:solidFill>
                  <a:srgbClr val="FF0000"/>
                </a:solidFill>
                <a:latin typeface="Times New Roman"/>
                <a:cs typeface="Segoe UI"/>
              </a:rPr>
              <a:t>đây</a:t>
            </a:r>
            <a:endParaRPr lang="en-US" sz="2500" b="1">
              <a:solidFill>
                <a:srgbClr val="FF0000"/>
              </a:solidFill>
              <a:latin typeface="Times New Roman"/>
              <a:cs typeface="Segoe UI"/>
            </a:endParaRPr>
          </a:p>
        </p:txBody>
      </p:sp>
    </p:spTree>
    <p:extLst>
      <p:ext uri="{BB962C8B-B14F-4D97-AF65-F5344CB8AC3E}">
        <p14:creationId xmlns:p14="http://schemas.microsoft.com/office/powerpoint/2010/main" val="192337855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TẢI VÀ CÀI ĐẶT POWER BI DESKTOP</a:t>
            </a:r>
            <a:endParaRPr lang="en-US">
              <a:solidFill>
                <a:srgbClr val="C00000"/>
              </a:solidFill>
            </a:endParaRPr>
          </a:p>
        </p:txBody>
      </p:sp>
      <p:pic>
        <p:nvPicPr>
          <p:cNvPr id="2" name="Picture 1" descr="A screenshot of a computer&#10;&#10;Description automatically generated">
            <a:extLst>
              <a:ext uri="{FF2B5EF4-FFF2-40B4-BE49-F238E27FC236}">
                <a16:creationId xmlns:a16="http://schemas.microsoft.com/office/drawing/2014/main" id="{2AB2C40D-26A4-111D-AF94-FCC883928871}"/>
              </a:ext>
            </a:extLst>
          </p:cNvPr>
          <p:cNvPicPr>
            <a:picLocks noChangeAspect="1"/>
          </p:cNvPicPr>
          <p:nvPr/>
        </p:nvPicPr>
        <p:blipFill>
          <a:blip r:embed="rId2"/>
          <a:stretch>
            <a:fillRect/>
          </a:stretch>
        </p:blipFill>
        <p:spPr>
          <a:xfrm>
            <a:off x="0" y="2206389"/>
            <a:ext cx="12192000" cy="3364458"/>
          </a:xfrm>
          <a:prstGeom prst="rect">
            <a:avLst/>
          </a:prstGeom>
        </p:spPr>
      </p:pic>
      <p:sp>
        <p:nvSpPr>
          <p:cNvPr id="7" name="TextBox 6">
            <a:extLst>
              <a:ext uri="{FF2B5EF4-FFF2-40B4-BE49-F238E27FC236}">
                <a16:creationId xmlns:a16="http://schemas.microsoft.com/office/drawing/2014/main" id="{BAADB5B4-D51F-7CE2-EAA8-54B8186B9BAF}"/>
              </a:ext>
            </a:extLst>
          </p:cNvPr>
          <p:cNvSpPr txBox="1"/>
          <p:nvPr/>
        </p:nvSpPr>
        <p:spPr>
          <a:xfrm>
            <a:off x="773705" y="1719849"/>
            <a:ext cx="3581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FF0000"/>
                </a:solidFill>
                <a:latin typeface="Times New Roman" panose="02020603050405020304" pitchFamily="18" charset="0"/>
                <a:cs typeface="Times New Roman" panose="02020603050405020304" pitchFamily="18" charset="0"/>
              </a:rPr>
              <a:t>Kết</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quả</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sau</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khi</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hoàn</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tất</a:t>
            </a:r>
            <a:r>
              <a:rPr lang="en-US" b="1">
                <a:solidFill>
                  <a:srgbClr val="FF0000"/>
                </a:solidFill>
                <a:latin typeface="Times New Roman" panose="02020603050405020304" pitchFamily="18" charset="0"/>
                <a:cs typeface="Times New Roman" panose="02020603050405020304" pitchFamily="18" charset="0"/>
              </a:rPr>
              <a:t>:</a:t>
            </a:r>
          </a:p>
        </p:txBody>
      </p:sp>
      <p:cxnSp>
        <p:nvCxnSpPr>
          <p:cNvPr id="10" name="Straight Arrow Connector 9">
            <a:extLst>
              <a:ext uri="{FF2B5EF4-FFF2-40B4-BE49-F238E27FC236}">
                <a16:creationId xmlns:a16="http://schemas.microsoft.com/office/drawing/2014/main" id="{404A37A6-E399-3FC0-C089-17A54CA81D20}"/>
              </a:ext>
            </a:extLst>
          </p:cNvPr>
          <p:cNvCxnSpPr/>
          <p:nvPr/>
        </p:nvCxnSpPr>
        <p:spPr>
          <a:xfrm flipH="1" flipV="1">
            <a:off x="10901148" y="3489582"/>
            <a:ext cx="15436" cy="1091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B92B9C68-ABF1-F8A9-C764-508F3A8B56D6}"/>
              </a:ext>
            </a:extLst>
          </p:cNvPr>
          <p:cNvSpPr txBox="1"/>
          <p:nvPr/>
        </p:nvSpPr>
        <p:spPr>
          <a:xfrm>
            <a:off x="10065302" y="4585604"/>
            <a:ext cx="1762077"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500" b="1" err="1">
                <a:solidFill>
                  <a:srgbClr val="FF0000"/>
                </a:solidFill>
                <a:latin typeface="Times New Roman"/>
                <a:cs typeface="Segoe UI"/>
              </a:rPr>
              <a:t>Chọn</a:t>
            </a:r>
            <a:r>
              <a:rPr lang="en-US" sz="2500" b="1">
                <a:solidFill>
                  <a:srgbClr val="FF0000"/>
                </a:solidFill>
                <a:latin typeface="Times New Roman"/>
                <a:cs typeface="Segoe UI"/>
              </a:rPr>
              <a:t> ở </a:t>
            </a:r>
            <a:r>
              <a:rPr lang="en-US" sz="2500" b="1" err="1">
                <a:solidFill>
                  <a:srgbClr val="FF0000"/>
                </a:solidFill>
                <a:latin typeface="Times New Roman"/>
                <a:cs typeface="Segoe UI"/>
              </a:rPr>
              <a:t>đây</a:t>
            </a:r>
            <a:endParaRPr lang="en-US" sz="2500" b="1">
              <a:solidFill>
                <a:srgbClr val="FF0000"/>
              </a:solidFill>
              <a:latin typeface="Times New Roman"/>
              <a:cs typeface="Segoe UI"/>
            </a:endParaRPr>
          </a:p>
        </p:txBody>
      </p:sp>
    </p:spTree>
    <p:extLst>
      <p:ext uri="{BB962C8B-B14F-4D97-AF65-F5344CB8AC3E}">
        <p14:creationId xmlns:p14="http://schemas.microsoft.com/office/powerpoint/2010/main" val="67469208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85421"/>
          </a:xfrm>
          <a:solidFill>
            <a:schemeClr val="accent4">
              <a:lumMod val="40000"/>
              <a:lumOff val="60000"/>
            </a:schemeClr>
          </a:solidFill>
        </p:spPr>
        <p:txBody>
          <a:bodyPr/>
          <a:lstStyle/>
          <a:p>
            <a:r>
              <a:rPr lang="en-US">
                <a:solidFill>
                  <a:srgbClr val="C00000"/>
                </a:solidFill>
                <a:latin typeface="Segoe UI Semibold"/>
                <a:cs typeface="Segoe UI Semibold"/>
              </a:rPr>
              <a:t>GIAO DIỆN POWER BI DESKTOP</a:t>
            </a:r>
            <a:endParaRPr lang="en-US">
              <a:solidFill>
                <a:srgbClr val="C00000"/>
              </a:solidFill>
            </a:endParaRPr>
          </a:p>
        </p:txBody>
      </p:sp>
      <p:sp>
        <p:nvSpPr>
          <p:cNvPr id="2" name="Slide Number Placeholder 1"/>
          <p:cNvSpPr>
            <a:spLocks noGrp="1"/>
          </p:cNvSpPr>
          <p:nvPr>
            <p:ph type="sldNum" sz="quarter" idx="4294967295"/>
          </p:nvPr>
        </p:nvSpPr>
        <p:spPr>
          <a:xfrm>
            <a:off x="9448800" y="6316663"/>
            <a:ext cx="2743200" cy="365125"/>
          </a:xfrm>
        </p:spPr>
        <p:txBody>
          <a:bodyPr/>
          <a:lstStyle/>
          <a:p>
            <a:fld id="{5AE1514C-5E56-4738-A1FF-4B1CFD2A3E36}" type="slidenum">
              <a:rPr lang="en-US" smtClean="0"/>
              <a:pPr/>
              <a:t>9</a:t>
            </a:fld>
            <a:endParaRPr lang="en-US"/>
          </a:p>
        </p:txBody>
      </p:sp>
      <p:pic>
        <p:nvPicPr>
          <p:cNvPr id="56" name="Picture 55">
            <a:extLst>
              <a:ext uri="{FF2B5EF4-FFF2-40B4-BE49-F238E27FC236}">
                <a16:creationId xmlns:a16="http://schemas.microsoft.com/office/drawing/2014/main" id="{E7BBB987-99C4-4507-A2F1-5219BA02C0C1}"/>
              </a:ext>
            </a:extLst>
          </p:cNvPr>
          <p:cNvPicPr>
            <a:picLocks noChangeAspect="1"/>
          </p:cNvPicPr>
          <p:nvPr/>
        </p:nvPicPr>
        <p:blipFill>
          <a:blip r:embed="rId2"/>
          <a:stretch>
            <a:fillRect/>
          </a:stretch>
        </p:blipFill>
        <p:spPr>
          <a:xfrm>
            <a:off x="734850" y="1006368"/>
            <a:ext cx="10907898" cy="5851632"/>
          </a:xfrm>
          <a:prstGeom prst="rect">
            <a:avLst/>
          </a:prstGeom>
        </p:spPr>
      </p:pic>
    </p:spTree>
    <p:extLst>
      <p:ext uri="{BB962C8B-B14F-4D97-AF65-F5344CB8AC3E}">
        <p14:creationId xmlns:p14="http://schemas.microsoft.com/office/powerpoint/2010/main" val="1019813843"/>
      </p:ext>
    </p:extLst>
  </p:cSld>
  <p:clrMapOvr>
    <a:masterClrMapping/>
  </p:clrMapOvr>
  <p:transition spd="slow">
    <p:push/>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917490_win32_fixed.potx" id="{1A272F58-4910-4504-BEF7-14093C13C061}" vid="{2BDA99AE-639D-43D7-9F05-5D5DC1199F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Smart Graphics Sampler</Template>
  <Application>Microsoft Office PowerPoint</Application>
  <PresentationFormat>Widescreen</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1_Smart Graphics Sampler Neal Creative</vt:lpstr>
      <vt:lpstr>PowerPoint Presentation</vt:lpstr>
      <vt:lpstr>PowerPoint Presentation</vt:lpstr>
      <vt:lpstr>PowerPoint Presentation</vt:lpstr>
      <vt:lpstr>CẤU TRÚC CỦA POWER BI</vt:lpstr>
      <vt:lpstr>TẢI VÀ CÀI ĐẶT POWER BI DESKTOP</vt:lpstr>
      <vt:lpstr>TẢI VÀ CÀI ĐẶT POWER BI DESKTOP</vt:lpstr>
      <vt:lpstr>TẢI VÀ CÀI ĐẶT POWER BI DESKTOP</vt:lpstr>
      <vt:lpstr>TẢI VÀ CÀI ĐẶT POWER BI DESKTOP</vt:lpstr>
      <vt:lpstr>GIAO DIỆN POWER BI DESKTOP</vt:lpstr>
      <vt:lpstr>GIAO DIỆN POWER BI DESKTOP</vt:lpstr>
      <vt:lpstr>GIAO DIỆN POWER BI DESKTOP</vt:lpstr>
      <vt:lpstr>GIAO DIỆN POWER BI DESKTOP</vt:lpstr>
      <vt:lpstr>KẾT NỐI VỚI DỮ LIỆU</vt:lpstr>
      <vt:lpstr>KẾT NỐI VỚI DỮ LIỆU</vt:lpstr>
      <vt:lpstr>POWER QUERY EDITOR</vt:lpstr>
      <vt:lpstr>BIẾN ĐỔI DỮ LIỆU CƠ BẢN</vt:lpstr>
      <vt:lpstr>BIẾN ĐỔI DỮ LIỆU CƠ BẢN</vt:lpstr>
      <vt:lpstr>BIẾN ĐỔI DỮ LIỆU CƠ BẢN</vt:lpstr>
      <vt:lpstr>BIẾN ĐỔI DỮ LIỆU CƠ BẢN</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 BIẾN ĐỔI DỮ LIỆU NÂNG CAO </vt:lpstr>
      <vt:lpstr>PowerPoint Presentation</vt:lpstr>
      <vt:lpstr> BIỂU ĐỒ CỘT  </vt:lpstr>
      <vt:lpstr> BIỂU ĐỒ CỘT </vt:lpstr>
      <vt:lpstr> BIỂU ĐỒ CỘT </vt:lpstr>
      <vt:lpstr> BIỂU ĐỒ CỘT CHO MỘT NHÓM </vt:lpstr>
      <vt:lpstr> BIỂU ĐỒ CỘT CHO NHIỀU NHÓM </vt:lpstr>
      <vt:lpstr> BIỂU ĐỒ NHIỆT </vt:lpstr>
      <vt:lpstr> BIỂU ĐỒ NHIỆT </vt:lpstr>
      <vt:lpstr> BIỂU ĐỒ NHIỆT </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dc:title>
  <dc:subject/>
  <dc:creator>NGÔ THỊ NGỌC BÍCH</dc:creator>
  <cp:keywords/>
  <dc:description/>
  <cp:revision>9</cp:revision>
  <dcterms:created xsi:type="dcterms:W3CDTF">2024-09-03T05:48:50Z</dcterms:created>
  <dcterms:modified xsi:type="dcterms:W3CDTF">2024-10-04T16:13:10Z</dcterms:modified>
  <cp:category/>
</cp:coreProperties>
</file>